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53" r:id="rId3"/>
    <p:sldMasterId id="2147483663" r:id="rId4"/>
  </p:sldMasterIdLst>
  <p:notesMasterIdLst>
    <p:notesMasterId r:id="rId16"/>
  </p:notesMasterIdLst>
  <p:sldIdLst>
    <p:sldId id="258" r:id="rId5"/>
    <p:sldId id="259" r:id="rId6"/>
    <p:sldId id="260" r:id="rId7"/>
    <p:sldId id="262" r:id="rId8"/>
    <p:sldId id="263" r:id="rId9"/>
    <p:sldId id="265" r:id="rId10"/>
    <p:sldId id="271" r:id="rId11"/>
    <p:sldId id="266" r:id="rId12"/>
    <p:sldId id="268" r:id="rId13"/>
    <p:sldId id="272" r:id="rId14"/>
    <p:sldId id="267" r:id="rId15"/>
  </p:sldIdLst>
  <p:sldSz cx="36576000" cy="27432000"/>
  <p:notesSz cx="6858000" cy="9144000"/>
  <p:defaultTextStyle>
    <a:defPPr>
      <a:defRPr lang="en-US"/>
    </a:defPPr>
    <a:lvl1pPr marL="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Keith Leatham" initials="KL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417"/>
    <a:srgbClr val="C0504D"/>
    <a:srgbClr val="4F81BE"/>
    <a:srgbClr val="8064A2"/>
    <a:srgbClr val="9BBB59"/>
    <a:srgbClr val="921712"/>
    <a:srgbClr val="7C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4"/>
    <p:restoredTop sz="88229" autoAdjust="0"/>
  </p:normalViewPr>
  <p:slideViewPr>
    <p:cSldViewPr snapToGrid="0" snapToObjects="1">
      <p:cViewPr varScale="1">
        <p:scale>
          <a:sx n="21" d="100"/>
          <a:sy n="21" d="100"/>
        </p:scale>
        <p:origin x="800" y="240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BABE2-7AC3-DD4A-9846-E71529C015AD}" type="datetimeFigureOut">
              <a:rPr kumimoji="1" lang="ja-JP" altLang="en-US" smtClean="0"/>
              <a:t>2018/11/17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77803-A730-5241-A65D-42917B1CB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61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1828800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1828800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1828800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1828800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1828800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1828800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1828800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1828800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7803-A730-5241-A65D-42917B1CB6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52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7803-A730-5241-A65D-42917B1CB6D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7803-A730-5241-A65D-42917B1CB6D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79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7803-A730-5241-A65D-42917B1CB6D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90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7803-A730-5241-A65D-42917B1CB6D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16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7803-A730-5241-A65D-42917B1CB6D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66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7803-A730-5241-A65D-42917B1CB6D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83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7803-A730-5241-A65D-42917B1CB6D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961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7803-A730-5241-A65D-42917B1CB6D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61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00" y="8521702"/>
            <a:ext cx="31089600" cy="5880100"/>
          </a:xfrm>
        </p:spPr>
        <p:txBody>
          <a:bodyPr>
            <a:normAutofit/>
          </a:bodyPr>
          <a:lstStyle>
            <a:lvl1pPr>
              <a:defRPr sz="19200">
                <a:latin typeface="Calisto MT"/>
                <a:cs typeface="Calisto M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9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00" y="8521702"/>
            <a:ext cx="31089600" cy="5880100"/>
          </a:xfrm>
        </p:spPr>
        <p:txBody>
          <a:bodyPr>
            <a:normAutofit/>
          </a:bodyPr>
          <a:lstStyle>
            <a:lvl1pPr>
              <a:defRPr sz="19200">
                <a:latin typeface="Calisto MT"/>
                <a:cs typeface="Calisto M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9012" y="386480"/>
            <a:ext cx="32918400" cy="4572000"/>
          </a:xfrm>
        </p:spPr>
        <p:txBody>
          <a:bodyPr>
            <a:normAutofit/>
          </a:bodyPr>
          <a:lstStyle>
            <a:lvl1pPr algn="l">
              <a:defRPr sz="17600">
                <a:latin typeface="Calisto MT"/>
                <a:cs typeface="Calisto M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1200">
                <a:latin typeface="+mj-lt"/>
              </a:defRPr>
            </a:lvl1pPr>
            <a:lvl2pPr>
              <a:defRPr sz="9600">
                <a:latin typeface="+mj-lt"/>
              </a:defRPr>
            </a:lvl2pPr>
            <a:lvl3pPr>
              <a:defRPr sz="8000">
                <a:latin typeface="+mj-lt"/>
              </a:defRPr>
            </a:lvl3pPr>
            <a:lvl4pPr>
              <a:defRPr sz="7200">
                <a:latin typeface="+mj-lt"/>
              </a:defRPr>
            </a:lvl4pPr>
            <a:lvl5pPr>
              <a:defRPr sz="7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4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544" y="544364"/>
            <a:ext cx="32918400" cy="4572000"/>
          </a:xfrm>
        </p:spPr>
        <p:txBody>
          <a:bodyPr/>
          <a:lstStyle>
            <a:lvl1pPr>
              <a:defRPr>
                <a:latin typeface="Calisto MT"/>
                <a:cs typeface="Calisto 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9012" y="386480"/>
            <a:ext cx="32918400" cy="4572000"/>
          </a:xfrm>
        </p:spPr>
        <p:txBody>
          <a:bodyPr>
            <a:normAutofit/>
          </a:bodyPr>
          <a:lstStyle>
            <a:lvl1pPr algn="l">
              <a:defRPr sz="17600">
                <a:latin typeface="Calisto MT"/>
                <a:cs typeface="Calisto M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1200">
                <a:latin typeface="+mj-lt"/>
              </a:defRPr>
            </a:lvl1pPr>
            <a:lvl2pPr>
              <a:defRPr sz="9600">
                <a:latin typeface="+mj-lt"/>
              </a:defRPr>
            </a:lvl2pPr>
            <a:lvl3pPr>
              <a:defRPr sz="8000">
                <a:latin typeface="+mj-lt"/>
              </a:defRPr>
            </a:lvl3pPr>
            <a:lvl4pPr>
              <a:defRPr sz="7200">
                <a:latin typeface="+mj-lt"/>
              </a:defRPr>
            </a:lvl4pPr>
            <a:lvl5pPr>
              <a:defRPr sz="7200">
                <a:latin typeface="+mj-lt"/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8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544" y="544364"/>
            <a:ext cx="32918400" cy="4572000"/>
          </a:xfrm>
        </p:spPr>
        <p:txBody>
          <a:bodyPr/>
          <a:lstStyle>
            <a:lvl1pPr>
              <a:defRPr>
                <a:latin typeface="Calisto MT"/>
                <a:cs typeface="Calisto MT"/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9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00" y="8521702"/>
            <a:ext cx="31089600" cy="5880100"/>
          </a:xfrm>
        </p:spPr>
        <p:txBody>
          <a:bodyPr>
            <a:normAutofit/>
          </a:bodyPr>
          <a:lstStyle>
            <a:lvl1pPr>
              <a:defRPr sz="19200">
                <a:latin typeface="Calisto MT"/>
                <a:cs typeface="Calisto M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9012" y="386480"/>
            <a:ext cx="32918400" cy="4572000"/>
          </a:xfrm>
        </p:spPr>
        <p:txBody>
          <a:bodyPr>
            <a:normAutofit/>
          </a:bodyPr>
          <a:lstStyle>
            <a:lvl1pPr algn="l">
              <a:defRPr sz="17600">
                <a:latin typeface="Calisto MT"/>
                <a:cs typeface="Calisto M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1200">
                <a:latin typeface="+mj-lt"/>
              </a:defRPr>
            </a:lvl1pPr>
            <a:lvl2pPr>
              <a:defRPr sz="9600">
                <a:latin typeface="+mj-lt"/>
              </a:defRPr>
            </a:lvl2pPr>
            <a:lvl3pPr>
              <a:defRPr sz="8000">
                <a:latin typeface="+mj-lt"/>
              </a:defRPr>
            </a:lvl3pPr>
            <a:lvl4pPr>
              <a:defRPr sz="7200">
                <a:latin typeface="+mj-lt"/>
              </a:defRPr>
            </a:lvl4pPr>
            <a:lvl5pPr>
              <a:defRPr sz="7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0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544" y="544364"/>
            <a:ext cx="32918400" cy="4572000"/>
          </a:xfrm>
        </p:spPr>
        <p:txBody>
          <a:bodyPr/>
          <a:lstStyle>
            <a:lvl1pPr>
              <a:defRPr>
                <a:latin typeface="Calisto MT"/>
                <a:cs typeface="Calisto 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0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00" y="8521702"/>
            <a:ext cx="31089600" cy="5880100"/>
          </a:xfrm>
        </p:spPr>
        <p:txBody>
          <a:bodyPr>
            <a:normAutofit/>
          </a:bodyPr>
          <a:lstStyle>
            <a:lvl1pPr>
              <a:defRPr sz="19200">
                <a:latin typeface="Calisto MT"/>
                <a:cs typeface="Calisto M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1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9012" y="386480"/>
            <a:ext cx="32918400" cy="4572000"/>
          </a:xfrm>
        </p:spPr>
        <p:txBody>
          <a:bodyPr>
            <a:normAutofit/>
          </a:bodyPr>
          <a:lstStyle>
            <a:lvl1pPr algn="l">
              <a:defRPr sz="17600">
                <a:latin typeface="Calisto MT"/>
                <a:cs typeface="Calisto M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1200">
                <a:latin typeface="+mj-lt"/>
              </a:defRPr>
            </a:lvl1pPr>
            <a:lvl2pPr>
              <a:defRPr sz="9600">
                <a:latin typeface="+mj-lt"/>
              </a:defRPr>
            </a:lvl2pPr>
            <a:lvl3pPr>
              <a:defRPr sz="8000">
                <a:latin typeface="+mj-lt"/>
              </a:defRPr>
            </a:lvl3pPr>
            <a:lvl4pPr>
              <a:defRPr sz="7200">
                <a:latin typeface="+mj-lt"/>
              </a:defRPr>
            </a:lvl4pPr>
            <a:lvl5pPr>
              <a:defRPr sz="7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544" y="544364"/>
            <a:ext cx="32918400" cy="4572000"/>
          </a:xfrm>
        </p:spPr>
        <p:txBody>
          <a:bodyPr/>
          <a:lstStyle>
            <a:lvl1pPr>
              <a:defRPr>
                <a:latin typeface="Calisto MT"/>
                <a:cs typeface="Calisto 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6400802"/>
            <a:ext cx="16154400" cy="181038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0656C-E5CC-B049-994B-E28EBC966DB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975D-DB3F-FC48-BCB9-588D3914540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mplate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7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1828800" rtl="0" eaLnBrk="1" latinLnBrk="0" hangingPunct="1">
        <a:spcBef>
          <a:spcPct val="0"/>
        </a:spcBef>
        <a:buNone/>
        <a:defRPr kumimoji="1"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1828800" rtl="0" eaLnBrk="1" latinLnBrk="0" hangingPunct="1">
        <a:spcBef>
          <a:spcPct val="20000"/>
        </a:spcBef>
        <a:buFont typeface="Arial"/>
        <a:buChar char="•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1828800" rtl="0" eaLnBrk="1" latinLnBrk="0" hangingPunct="1">
        <a:spcBef>
          <a:spcPct val="20000"/>
        </a:spcBef>
        <a:buFont typeface="Arial"/>
        <a:buChar char="–"/>
        <a:defRPr kumimoji="1"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1828800" rtl="0" eaLnBrk="1" latinLnBrk="0" hangingPunct="1">
        <a:spcBef>
          <a:spcPct val="20000"/>
        </a:spcBef>
        <a:buFont typeface="Arial"/>
        <a:buChar char="•"/>
        <a:defRPr kumimoji="1"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1828800" rtl="0" eaLnBrk="1" latinLnBrk="0" hangingPunct="1">
        <a:spcBef>
          <a:spcPct val="20000"/>
        </a:spcBef>
        <a:buFont typeface="Arial"/>
        <a:buChar char="–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1828800" rtl="0" eaLnBrk="1" latinLnBrk="0" hangingPunct="1">
        <a:spcBef>
          <a:spcPct val="20000"/>
        </a:spcBef>
        <a:buFont typeface="Arial"/>
        <a:buChar char="»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kumimoji="1"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kumimoji="1"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kumimoji="1"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kumimoji="1"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kumimoji="1"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kumimoji="1"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kumimoji="1"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kumimoji="1"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kumimoji="1"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BBE4-7999-D54B-8536-A3EE228AA83A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8594-78E3-E041-9997-CC4086C69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mplate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7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9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18288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1828800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182880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182880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182880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1828800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785A-8E50-244D-8FB9-490BF0757050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CD310-88AA-3547-926F-F1DBE73E0F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mplate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7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18288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1828800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182880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182880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182880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1828800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DDCDF-3E83-7341-8E9F-3CF782FF3634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D74E-DFC3-D145-AA15-AFD38CD3066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mplate-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7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4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18288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1828800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182880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182880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182880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1828800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76C6F-BC4F-6742-ACE3-F9CB3E00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303520"/>
            <a:ext cx="32918400" cy="14225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600" b="1" dirty="0">
                <a:latin typeface="+mn-lt"/>
                <a:cs typeface="Times New Roman" panose="02020603050405020304" pitchFamily="18" charset="0"/>
              </a:rPr>
              <a:t>A CHARACTERIZATION OF STUDENT MATHEMATICAL THINKING THAT EMERGES DURING WHOLE-CLASS INSTRUCTION: AN EXPLORATORY STUDY</a:t>
            </a:r>
            <a:endParaRPr lang="en-US" sz="10600" dirty="0"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7000" dirty="0"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dirty="0">
                <a:cs typeface="Times New Roman" panose="02020603050405020304" pitchFamily="18" charset="0"/>
              </a:rPr>
              <a:t>Joshua M. Ruk, Western Michigan University</a:t>
            </a:r>
            <a:endParaRPr lang="en-US" sz="6000" dirty="0"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dirty="0">
                <a:latin typeface="+mn-lt"/>
                <a:cs typeface="Times New Roman" panose="02020603050405020304" pitchFamily="18" charset="0"/>
              </a:rPr>
              <a:t>Laura R. Van Zoest, Western Michigan University </a:t>
            </a:r>
          </a:p>
          <a:p>
            <a:pPr marL="0" indent="0" algn="ctr">
              <a:buNone/>
            </a:pPr>
            <a:r>
              <a:rPr lang="en-US" sz="6000" dirty="0">
                <a:latin typeface="+mn-lt"/>
                <a:cs typeface="Times New Roman" panose="02020603050405020304" pitchFamily="18" charset="0"/>
              </a:rPr>
              <a:t>Keith R. Leatham, Brigham Young University</a:t>
            </a:r>
          </a:p>
          <a:p>
            <a:pPr marL="0" indent="0" algn="ctr">
              <a:buNone/>
            </a:pPr>
            <a:r>
              <a:rPr lang="en-US" sz="6000" dirty="0" err="1">
                <a:latin typeface="+mn-lt"/>
                <a:cs typeface="Times New Roman" panose="02020603050405020304" pitchFamily="18" charset="0"/>
              </a:rPr>
              <a:t>Okan</a:t>
            </a:r>
            <a:r>
              <a:rPr lang="en-US" sz="6000" dirty="0">
                <a:latin typeface="+mn-lt"/>
                <a:cs typeface="Times New Roman" panose="02020603050405020304" pitchFamily="18" charset="0"/>
              </a:rPr>
              <a:t> Arslan, Mehmet Akif </a:t>
            </a:r>
            <a:r>
              <a:rPr lang="en-US" sz="6000" dirty="0" err="1">
                <a:latin typeface="+mn-lt"/>
                <a:cs typeface="Times New Roman" panose="02020603050405020304" pitchFamily="18" charset="0"/>
              </a:rPr>
              <a:t>Ersoy</a:t>
            </a:r>
            <a:r>
              <a:rPr lang="en-US" sz="6000" dirty="0">
                <a:latin typeface="+mn-lt"/>
                <a:cs typeface="Times New Roman" panose="02020603050405020304" pitchFamily="18" charset="0"/>
              </a:rPr>
              <a:t> University</a:t>
            </a:r>
          </a:p>
          <a:p>
            <a:pPr marL="0" indent="0" algn="ctr">
              <a:buNone/>
            </a:pPr>
            <a:r>
              <a:rPr lang="en-US" sz="6000" dirty="0">
                <a:latin typeface="+mn-lt"/>
                <a:cs typeface="Times New Roman" panose="02020603050405020304" pitchFamily="18" charset="0"/>
              </a:rPr>
              <a:t>Mary A. Ochieng, Western Michigan University</a:t>
            </a:r>
          </a:p>
          <a:p>
            <a:pPr marL="0" indent="0" algn="ctr">
              <a:buNone/>
            </a:pPr>
            <a:r>
              <a:rPr lang="en-US" sz="6000" dirty="0">
                <a:latin typeface="+mn-lt"/>
                <a:cs typeface="Times New Roman" panose="02020603050405020304" pitchFamily="18" charset="0"/>
              </a:rPr>
              <a:t>Blake E. Peterson, Brigham Young University</a:t>
            </a:r>
          </a:p>
          <a:p>
            <a:pPr marL="0" indent="0" algn="ctr">
              <a:buNone/>
            </a:pPr>
            <a:r>
              <a:rPr lang="en-US" sz="6000" dirty="0">
                <a:latin typeface="+mn-lt"/>
                <a:cs typeface="Times New Roman" panose="02020603050405020304" pitchFamily="18" charset="0"/>
              </a:rPr>
              <a:t>Shari L. Stockero, Michigan Technological University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3C6811-F3A5-D246-AC21-01185BD269FB}"/>
              </a:ext>
            </a:extLst>
          </p:cNvPr>
          <p:cNvSpPr txBox="1">
            <a:spLocks/>
          </p:cNvSpPr>
          <p:nvPr/>
        </p:nvSpPr>
        <p:spPr>
          <a:xfrm>
            <a:off x="4082143" y="20674149"/>
            <a:ext cx="28411714" cy="5843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71600" indent="-13716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kumimoji="1" sz="1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971800" indent="-1143000" algn="l" defTabSz="1828800" rtl="0" eaLnBrk="1" latinLnBrk="0" hangingPunct="1">
              <a:spcBef>
                <a:spcPct val="20000"/>
              </a:spcBef>
              <a:buFont typeface="Arial"/>
              <a:buChar char="–"/>
              <a:defRPr kumimoji="1" sz="9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572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kumimoji="1" sz="8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6400800" indent="-914400" algn="l" defTabSz="1828800" rtl="0" eaLnBrk="1" latinLnBrk="0" hangingPunct="1">
              <a:spcBef>
                <a:spcPct val="20000"/>
              </a:spcBef>
              <a:buFont typeface="Arial"/>
              <a:buChar char="–"/>
              <a:defRPr kumimoji="1" sz="7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8229600" indent="-914400" algn="l" defTabSz="1828800" rtl="0" eaLnBrk="1" latinLnBrk="0" hangingPunct="1">
              <a:spcBef>
                <a:spcPct val="20000"/>
              </a:spcBef>
              <a:buFont typeface="Arial"/>
              <a:buChar char="»"/>
              <a:defRPr kumimoji="1" sz="7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00584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kumimoji="1"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kumimoji="1"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kumimoji="1"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1828800" rtl="0" eaLnBrk="1" latinLnBrk="0" hangingPunct="1">
              <a:spcBef>
                <a:spcPct val="20000"/>
              </a:spcBef>
              <a:buFont typeface="Arial"/>
              <a:buChar char="•"/>
              <a:defRPr kumimoji="1"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6000" dirty="0">
                <a:latin typeface="+mn-lt"/>
                <a:cs typeface="Times New Roman" panose="02020603050405020304" pitchFamily="18" charset="0"/>
              </a:rPr>
              <a:t>Supported by:</a:t>
            </a:r>
          </a:p>
          <a:p>
            <a:pPr marL="0" indent="0" algn="ctr">
              <a:buFont typeface="Arial"/>
              <a:buNone/>
            </a:pPr>
            <a:r>
              <a:rPr lang="en-US" sz="6000" b="1" dirty="0">
                <a:solidFill>
                  <a:srgbClr val="7C1417"/>
                </a:solidFill>
                <a:latin typeface="+mn-lt"/>
                <a:cs typeface="Times New Roman" panose="02020603050405020304" pitchFamily="18" charset="0"/>
              </a:rPr>
              <a:t>Leveraging MOSTs: Developing a Theory of Productive Use of Student Mathematical Thinking</a:t>
            </a:r>
          </a:p>
          <a:p>
            <a:pPr marL="0" indent="0" algn="ctr">
              <a:buFont typeface="Arial"/>
              <a:buNone/>
            </a:pPr>
            <a:r>
              <a:rPr lang="en-US" sz="6000" dirty="0">
                <a:latin typeface="+mn-lt"/>
                <a:cs typeface="Times New Roman" panose="02020603050405020304" pitchFamily="18" charset="0"/>
              </a:rPr>
              <a:t>A 5-year collaborative research project funded by the US National Science Foundation (DRL-1220141, DRL-1220357, DRL-1220148)</a:t>
            </a:r>
          </a:p>
        </p:txBody>
      </p:sp>
    </p:spTree>
    <p:extLst>
      <p:ext uri="{BB962C8B-B14F-4D97-AF65-F5344CB8AC3E}">
        <p14:creationId xmlns:p14="http://schemas.microsoft.com/office/powerpoint/2010/main" val="317992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CF15-8CCC-664F-8966-56F69B3C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7738B-9543-2143-A927-A49234D5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300" dirty="0" err="1"/>
              <a:t>Fennema</a:t>
            </a:r>
            <a:r>
              <a:rPr lang="en-US" sz="6300" dirty="0"/>
              <a:t>, E., Carpenter, T. P., Franke, M. L., Levi, L., Jacobs, V. R., &amp; Empson, S. B. (1996). A longitudinal study of learning to use children's thinking in mathematics instruction. </a:t>
            </a:r>
            <a:r>
              <a:rPr lang="en-US" sz="6300" i="1" dirty="0"/>
              <a:t>Journal for research in mathematics education</a:t>
            </a:r>
            <a:r>
              <a:rPr lang="en-US" sz="6300" dirty="0"/>
              <a:t>, </a:t>
            </a:r>
            <a:r>
              <a:rPr lang="en-US" sz="6300" i="1" dirty="0"/>
              <a:t>27,</a:t>
            </a:r>
            <a:r>
              <a:rPr lang="en-US" sz="6300" dirty="0"/>
              <a:t> 403-434.</a:t>
            </a:r>
          </a:p>
          <a:p>
            <a:r>
              <a:rPr lang="en-US" sz="6300" dirty="0"/>
              <a:t>Leatham, K. R., Peterson, B. E., Stockero, S. L, &amp; Van Zoest, L. R. (2015). Conceptualizing mathematically significant pedagogical opportunities to build on student thinking. </a:t>
            </a:r>
            <a:r>
              <a:rPr lang="en-US" sz="6300" i="1" dirty="0"/>
              <a:t>Journal for Research in Mathematics Education</a:t>
            </a:r>
            <a:r>
              <a:rPr lang="en-US" sz="6300" dirty="0"/>
              <a:t>, </a:t>
            </a:r>
            <a:r>
              <a:rPr lang="en-US" sz="6300" i="1" dirty="0"/>
              <a:t>46</a:t>
            </a:r>
            <a:r>
              <a:rPr lang="en-US" sz="6300" dirty="0"/>
              <a:t>, 88-124.</a:t>
            </a:r>
          </a:p>
          <a:p>
            <a:r>
              <a:rPr lang="en-US" sz="6300" dirty="0"/>
              <a:t>National Council of Teachers of Mathematics. (2014). </a:t>
            </a:r>
            <a:r>
              <a:rPr lang="en-US" sz="6300" i="1" dirty="0"/>
              <a:t>Principles to actions: Ensuring mathematical success for all</a:t>
            </a:r>
            <a:r>
              <a:rPr lang="en-US" sz="6300" dirty="0"/>
              <a:t>. Reston, VA: Author.</a:t>
            </a:r>
          </a:p>
          <a:p>
            <a:r>
              <a:rPr lang="en-US" sz="6300" dirty="0"/>
              <a:t>Peterson, B. E., &amp; Leatham, K. R. (2009). Learning to use students' mathematical thinking to orchestrate a class discussion. In L. Knott (Ed.), </a:t>
            </a:r>
            <a:r>
              <a:rPr lang="en-US" sz="6300" i="1" dirty="0"/>
              <a:t>The role of mathematics discourse in producing leaders of discourse</a:t>
            </a:r>
            <a:r>
              <a:rPr lang="en-US" sz="6300" dirty="0"/>
              <a:t> (pp. 99-128). Charlotte, NC: Information Age.</a:t>
            </a:r>
          </a:p>
          <a:p>
            <a:r>
              <a:rPr lang="en-US" sz="6300" dirty="0"/>
              <a:t>Scherrer, J., &amp; Stein, M. K. (2013). Effects of a coding intervention on what teachers learn to notice during whole-group discussion. </a:t>
            </a:r>
            <a:r>
              <a:rPr lang="en-US" sz="6300" i="1" dirty="0"/>
              <a:t>Journal of Mathematics Teacher Educators, 16</a:t>
            </a:r>
            <a:r>
              <a:rPr lang="en-US" sz="6300" dirty="0"/>
              <a:t>, 105-124.</a:t>
            </a:r>
          </a:p>
          <a:p>
            <a:r>
              <a:rPr lang="en-US" sz="6300" dirty="0"/>
              <a:t>Stockero, S. L., &amp; Van Zoest, L. R. (2013). Characterizing pivotal teaching moments in beginning mathematics teachers’ practice. </a:t>
            </a:r>
            <a:r>
              <a:rPr lang="en-US" sz="6300" i="1" dirty="0"/>
              <a:t>Journal of Mathematics Teacher Education, 16</a:t>
            </a:r>
            <a:r>
              <a:rPr lang="en-US" sz="6300" dirty="0"/>
              <a:t>, 125-147.</a:t>
            </a:r>
          </a:p>
        </p:txBody>
      </p:sp>
    </p:spTree>
    <p:extLst>
      <p:ext uri="{BB962C8B-B14F-4D97-AF65-F5344CB8AC3E}">
        <p14:creationId xmlns:p14="http://schemas.microsoft.com/office/powerpoint/2010/main" val="54636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E25F-D23E-D140-8596-A0ACE060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Subcategories of</a:t>
            </a:r>
            <a:br>
              <a:rPr lang="en-US" dirty="0"/>
            </a:br>
            <a:r>
              <a:rPr lang="en-US" dirty="0"/>
              <a:t>Unknown Building Potential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D30AE-AE76-3E43-AAD9-47D7B80F2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03" y="7123387"/>
            <a:ext cx="33669218" cy="174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42E5-EBEB-8B41-B28F-A03B43CC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Incorporating</a:t>
            </a:r>
            <a:br>
              <a:rPr lang="en-US" dirty="0"/>
            </a:br>
            <a:r>
              <a:rPr lang="en-US" dirty="0"/>
              <a:t>Student Mathematical Thinking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9D4D2-BF75-6540-BBE7-03C09CC55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0000" dirty="0"/>
              <a:t>Meaningfully incorporating student thinking is encouraged</a:t>
            </a:r>
            <a:br>
              <a:rPr lang="en-US" sz="10000" dirty="0"/>
            </a:br>
            <a:r>
              <a:rPr lang="en-US" sz="5000" dirty="0"/>
              <a:t>(NCTM, 2000, 2007) </a:t>
            </a:r>
          </a:p>
          <a:p>
            <a:endParaRPr lang="en-US" sz="8600" dirty="0"/>
          </a:p>
          <a:p>
            <a:r>
              <a:rPr lang="en-US" sz="10000" dirty="0"/>
              <a:t>Such incorporation is beneficial</a:t>
            </a:r>
            <a:br>
              <a:rPr lang="en-US" sz="10000" dirty="0"/>
            </a:br>
            <a:r>
              <a:rPr lang="en-US" sz="5000" dirty="0"/>
              <a:t>(</a:t>
            </a:r>
            <a:r>
              <a:rPr lang="en-US" sz="5000" dirty="0" err="1"/>
              <a:t>Fennema</a:t>
            </a:r>
            <a:r>
              <a:rPr lang="en-US" sz="5000" dirty="0"/>
              <a:t>, et al., 1996; Stein &amp; Lane, 1996) </a:t>
            </a:r>
          </a:p>
          <a:p>
            <a:endParaRPr lang="en-US" sz="8600" dirty="0"/>
          </a:p>
          <a:p>
            <a:r>
              <a:rPr lang="en-US" sz="10000" dirty="0"/>
              <a:t>Not all thinking has the same potential to support learning</a:t>
            </a:r>
            <a:br>
              <a:rPr lang="en-US" sz="10000" dirty="0"/>
            </a:br>
            <a:r>
              <a:rPr lang="en-US" sz="5000" dirty="0"/>
              <a:t>(Leatham, Peterson, Stockero, &amp; Van Zoest, 2015) </a:t>
            </a:r>
          </a:p>
          <a:p>
            <a:endParaRPr lang="en-US" sz="8600" dirty="0"/>
          </a:p>
          <a:p>
            <a:r>
              <a:rPr lang="en-US" sz="10000" dirty="0"/>
              <a:t>It can be difficult to use student thinking in the moment</a:t>
            </a:r>
            <a:br>
              <a:rPr lang="en-US" sz="10000" dirty="0"/>
            </a:br>
            <a:r>
              <a:rPr lang="en-US" sz="5000" dirty="0"/>
              <a:t>(Peterson &amp; Leatham, 2009; Scherrer &amp; Stein, 2013; Stockero, Van Zoest &amp; Taylor, 2010)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53B4-2AD0-AD45-9060-70D8B942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Research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2A845-3017-F64B-A7AA-28CF1482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12000" dirty="0"/>
          </a:p>
          <a:p>
            <a:r>
              <a:rPr lang="en-US" sz="12000" dirty="0"/>
              <a:t>Characterize the student mathematical thinking that emerges during whole-class instruction in one teacher’s classroom</a:t>
            </a:r>
          </a:p>
          <a:p>
            <a:endParaRPr lang="en-US" sz="12000" dirty="0"/>
          </a:p>
          <a:p>
            <a:r>
              <a:rPr lang="en-US" sz="12000" dirty="0"/>
              <a:t>Theorize about the potential to build on the student mathematical thinking that emerges during whole-class instruction</a:t>
            </a:r>
          </a:p>
        </p:txBody>
      </p:sp>
    </p:spTree>
    <p:extLst>
      <p:ext uri="{BB962C8B-B14F-4D97-AF65-F5344CB8AC3E}">
        <p14:creationId xmlns:p14="http://schemas.microsoft.com/office/powerpoint/2010/main" val="9508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8EC4-E352-7440-9889-67F0311D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ECF2-22CC-444B-9ED6-BA6DFF23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6400802"/>
            <a:ext cx="32918400" cy="8556169"/>
          </a:xfrm>
        </p:spPr>
        <p:txBody>
          <a:bodyPr>
            <a:normAutofit/>
          </a:bodyPr>
          <a:lstStyle/>
          <a:p>
            <a:r>
              <a:rPr lang="en-US" sz="10000" b="1" dirty="0"/>
              <a:t>M</a:t>
            </a:r>
            <a:r>
              <a:rPr lang="en-US" sz="10000" dirty="0"/>
              <a:t>athematically significant pedagogical </a:t>
            </a:r>
            <a:r>
              <a:rPr lang="en-US" sz="10000" b="1" dirty="0"/>
              <a:t>O</a:t>
            </a:r>
            <a:r>
              <a:rPr lang="en-US" sz="10000" dirty="0"/>
              <a:t>pportunities to build on </a:t>
            </a:r>
            <a:r>
              <a:rPr lang="en-US" sz="10000" b="1" dirty="0"/>
              <a:t>S</a:t>
            </a:r>
            <a:r>
              <a:rPr lang="en-US" sz="10000" dirty="0"/>
              <a:t>tudent </a:t>
            </a:r>
            <a:r>
              <a:rPr lang="en-US" sz="10000" b="1" dirty="0"/>
              <a:t>T</a:t>
            </a:r>
            <a:r>
              <a:rPr lang="en-US" sz="10000" dirty="0"/>
              <a:t>hinking (MOSTs)</a:t>
            </a:r>
          </a:p>
          <a:p>
            <a:endParaRPr lang="en-US" sz="10000" dirty="0"/>
          </a:p>
          <a:p>
            <a:r>
              <a:rPr lang="en-US" sz="10000" dirty="0"/>
              <a:t>Six criteria for characterizing student thinking</a:t>
            </a:r>
            <a:br>
              <a:rPr lang="en-US" sz="10000" dirty="0"/>
            </a:br>
            <a:r>
              <a:rPr lang="en-US" sz="5000" dirty="0"/>
              <a:t>(Leatham et al. 2015)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C5A76D5-1AE1-FC4B-8A03-E03079A40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34137"/>
            <a:ext cx="36576000" cy="99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8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7E1F-84C6-CC46-AA14-2C6DB356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BCCA-D866-F648-872D-01D4DD466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0" dirty="0"/>
              <a:t>This study is part of a larger project</a:t>
            </a:r>
          </a:p>
          <a:p>
            <a:pPr lvl="1"/>
            <a:r>
              <a:rPr lang="en-US" sz="8400" dirty="0"/>
              <a:t>11 videotaped mathematics lessons </a:t>
            </a:r>
          </a:p>
          <a:p>
            <a:pPr lvl="1"/>
            <a:r>
              <a:rPr lang="en-US" sz="8400" dirty="0"/>
              <a:t>6-12th grade classrooms</a:t>
            </a:r>
          </a:p>
          <a:p>
            <a:pPr lvl="1"/>
            <a:endParaRPr lang="en-US" sz="10000" dirty="0"/>
          </a:p>
          <a:p>
            <a:r>
              <a:rPr lang="en-US" sz="10000" dirty="0"/>
              <a:t>The particular classroom for this study</a:t>
            </a:r>
          </a:p>
          <a:p>
            <a:pPr lvl="1"/>
            <a:r>
              <a:rPr lang="en-US" sz="8400" dirty="0"/>
              <a:t>An </a:t>
            </a:r>
            <a:r>
              <a:rPr lang="en-US" sz="8400" i="1" dirty="0"/>
              <a:t>average</a:t>
            </a:r>
            <a:r>
              <a:rPr lang="en-US" sz="8400" dirty="0"/>
              <a:t> lesson from the larger data set</a:t>
            </a:r>
          </a:p>
          <a:p>
            <a:pPr lvl="1"/>
            <a:r>
              <a:rPr lang="en-US" sz="8400" dirty="0"/>
              <a:t>90-minute junior-level geometry lesson </a:t>
            </a:r>
          </a:p>
          <a:p>
            <a:pPr lvl="1"/>
            <a:r>
              <a:rPr lang="en-US" sz="8400" dirty="0"/>
              <a:t>45-minutes spent in whole-class instruction </a:t>
            </a:r>
          </a:p>
          <a:p>
            <a:pPr lvl="1"/>
            <a:r>
              <a:rPr lang="en-US" sz="8400" dirty="0"/>
              <a:t>164 instances of student thinking</a:t>
            </a:r>
          </a:p>
        </p:txBody>
      </p:sp>
    </p:spTree>
    <p:extLst>
      <p:ext uri="{BB962C8B-B14F-4D97-AF65-F5344CB8AC3E}">
        <p14:creationId xmlns:p14="http://schemas.microsoft.com/office/powerpoint/2010/main" val="308787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88B47-F520-B04E-A5C9-223980500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49A37-59C0-B146-9330-03AD0197B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1" y="7832802"/>
            <a:ext cx="35657042" cy="172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9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27A2-05DE-E844-B88B-E7A86AC3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Theorizing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1A6B7-FC4A-4D4B-A808-5B5B703B1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0000" b="1" dirty="0"/>
              <a:t>High</a:t>
            </a:r>
            <a:r>
              <a:rPr lang="en-US" sz="10000" dirty="0"/>
              <a:t> – not building on a MOST would be a missed opportunity</a:t>
            </a:r>
          </a:p>
          <a:p>
            <a:endParaRPr lang="en-US" sz="8000" dirty="0"/>
          </a:p>
          <a:p>
            <a:r>
              <a:rPr lang="en-US" sz="10000" b="1" dirty="0"/>
              <a:t>Some</a:t>
            </a:r>
            <a:r>
              <a:rPr lang="en-US" sz="10000" dirty="0"/>
              <a:t> – building on these </a:t>
            </a:r>
            <a:r>
              <a:rPr lang="en-US" sz="10000" i="1" dirty="0"/>
              <a:t>could</a:t>
            </a:r>
            <a:r>
              <a:rPr lang="en-US" sz="10000" dirty="0"/>
              <a:t> move student learning forward, but not building would not be a missed opportunity</a:t>
            </a:r>
          </a:p>
          <a:p>
            <a:endParaRPr lang="en-US" sz="8000" dirty="0"/>
          </a:p>
          <a:p>
            <a:r>
              <a:rPr lang="en-US" sz="10000" b="1" dirty="0"/>
              <a:t>None</a:t>
            </a:r>
            <a:r>
              <a:rPr lang="en-US" sz="10000" dirty="0"/>
              <a:t> – pursuing these would be a pedagogical misstep</a:t>
            </a:r>
          </a:p>
          <a:p>
            <a:endParaRPr lang="en-US" sz="8000" dirty="0"/>
          </a:p>
          <a:p>
            <a:r>
              <a:rPr lang="en-US" sz="10000" b="1" dirty="0"/>
              <a:t>Unknown</a:t>
            </a:r>
            <a:r>
              <a:rPr lang="en-US" sz="10000" dirty="0"/>
              <a:t> – building on these </a:t>
            </a:r>
            <a:r>
              <a:rPr lang="en-US" sz="10000" i="1" dirty="0"/>
              <a:t>in their current form</a:t>
            </a:r>
            <a:r>
              <a:rPr lang="en-US" sz="10000" dirty="0"/>
              <a:t> would be a pedagogical misstep </a:t>
            </a:r>
          </a:p>
        </p:txBody>
      </p:sp>
    </p:spTree>
    <p:extLst>
      <p:ext uri="{BB962C8B-B14F-4D97-AF65-F5344CB8AC3E}">
        <p14:creationId xmlns:p14="http://schemas.microsoft.com/office/powerpoint/2010/main" val="197443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411B-FF76-594F-8CAA-11EC9E9B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Sense-Making Examples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5E3E1-28BF-0644-9925-CFCD7104C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13" y="8537506"/>
            <a:ext cx="36225044" cy="1615129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9FDAA4-2E1D-9247-97D6-B0EF17FD72A4}"/>
              </a:ext>
            </a:extLst>
          </p:cNvPr>
          <p:cNvCxnSpPr>
            <a:cxnSpLocks/>
          </p:cNvCxnSpPr>
          <p:nvPr/>
        </p:nvCxnSpPr>
        <p:spPr>
          <a:xfrm>
            <a:off x="35996631" y="8537506"/>
            <a:ext cx="0" cy="14967071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63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85A6-6EF8-D64D-9344-A552E3DD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72007-C10C-4B4F-A4BA-77875DEAB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0" dirty="0"/>
          </a:p>
          <a:p>
            <a:r>
              <a:rPr lang="en-US" sz="12000" dirty="0"/>
              <a:t>Student thinking varies substantially</a:t>
            </a:r>
          </a:p>
          <a:p>
            <a:endParaRPr lang="en-US" sz="12000" dirty="0"/>
          </a:p>
          <a:p>
            <a:r>
              <a:rPr lang="en-US" sz="12000" dirty="0"/>
              <a:t>Variation in Building Potential highlights the complexity of teaching</a:t>
            </a:r>
          </a:p>
        </p:txBody>
      </p:sp>
    </p:spTree>
    <p:extLst>
      <p:ext uri="{BB962C8B-B14F-4D97-AF65-F5344CB8AC3E}">
        <p14:creationId xmlns:p14="http://schemas.microsoft.com/office/powerpoint/2010/main" val="3498494454"/>
      </p:ext>
    </p:extLst>
  </p:cSld>
  <p:clrMapOvr>
    <a:masterClrMapping/>
  </p:clrMapOvr>
</p:sld>
</file>

<file path=ppt/theme/theme1.xml><?xml version="1.0" encoding="utf-8"?>
<a:theme xmlns:a="http://schemas.openxmlformats.org/drawingml/2006/main" name="MOS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7C1416"/>
        </a:solidFill>
      </a:spPr>
      <a:bodyPr wrap="square" rtlCol="0">
        <a:spAutoFit/>
      </a:bodyPr>
      <a:lstStyle>
        <a:defPPr>
          <a:defRPr sz="4000" dirty="0" smtClean="0">
            <a:solidFill>
              <a:schemeClr val="bg1"/>
            </a:solidFill>
            <a:latin typeface="Garamond" charset="0"/>
            <a:ea typeface="Garamond" charset="0"/>
            <a:cs typeface="Garamond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MOST theme.thmx</Template>
  <TotalTime>15556</TotalTime>
  <Words>569</Words>
  <Application>Microsoft Macintosh PowerPoint</Application>
  <PresentationFormat>Custom</PresentationFormat>
  <Paragraphs>71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Calisto MT</vt:lpstr>
      <vt:lpstr>Century Gothic</vt:lpstr>
      <vt:lpstr>MOST theme</vt:lpstr>
      <vt:lpstr>1_Custom Design</vt:lpstr>
      <vt:lpstr>Custom Design</vt:lpstr>
      <vt:lpstr>2_Custom Design</vt:lpstr>
      <vt:lpstr>PowerPoint Presentation</vt:lpstr>
      <vt:lpstr>Incorporating Student Mathematical Thinking </vt:lpstr>
      <vt:lpstr>Our Research Purposes</vt:lpstr>
      <vt:lpstr>Theoretical Framework</vt:lpstr>
      <vt:lpstr>Methodology</vt:lpstr>
      <vt:lpstr>MOST Criteria</vt:lpstr>
      <vt:lpstr>Theorizing Potential</vt:lpstr>
      <vt:lpstr>Sense-Making Examples </vt:lpstr>
      <vt:lpstr>Conclusion</vt:lpstr>
      <vt:lpstr>References</vt:lpstr>
      <vt:lpstr>Subcategories of Unknown Building Potential </vt:lpstr>
    </vt:vector>
  </TitlesOfParts>
  <Company>BYU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Peterson</dc:creator>
  <cp:lastModifiedBy>Josh Michael Ruk</cp:lastModifiedBy>
  <cp:revision>216</cp:revision>
  <dcterms:created xsi:type="dcterms:W3CDTF">2014-02-07T03:19:59Z</dcterms:created>
  <dcterms:modified xsi:type="dcterms:W3CDTF">2018-11-17T13:14:56Z</dcterms:modified>
</cp:coreProperties>
</file>