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53" r:id="rId3"/>
    <p:sldMasterId id="2147483663" r:id="rId4"/>
    <p:sldMasterId id="2147483669" r:id="rId5"/>
    <p:sldMasterId id="2147483674" r:id="rId6"/>
  </p:sldMasterIdLst>
  <p:notesMasterIdLst>
    <p:notesMasterId r:id="rId35"/>
  </p:notesMasterIdLst>
  <p:sldIdLst>
    <p:sldId id="343" r:id="rId7"/>
    <p:sldId id="339" r:id="rId8"/>
    <p:sldId id="417" r:id="rId9"/>
    <p:sldId id="340" r:id="rId10"/>
    <p:sldId id="399" r:id="rId11"/>
    <p:sldId id="415" r:id="rId12"/>
    <p:sldId id="447" r:id="rId13"/>
    <p:sldId id="418" r:id="rId14"/>
    <p:sldId id="444" r:id="rId15"/>
    <p:sldId id="419" r:id="rId16"/>
    <p:sldId id="445" r:id="rId17"/>
    <p:sldId id="446" r:id="rId18"/>
    <p:sldId id="403" r:id="rId19"/>
    <p:sldId id="428" r:id="rId20"/>
    <p:sldId id="430" r:id="rId21"/>
    <p:sldId id="431" r:id="rId22"/>
    <p:sldId id="432" r:id="rId23"/>
    <p:sldId id="433" r:id="rId24"/>
    <p:sldId id="434" r:id="rId25"/>
    <p:sldId id="435" r:id="rId26"/>
    <p:sldId id="437" r:id="rId27"/>
    <p:sldId id="408" r:id="rId28"/>
    <p:sldId id="420" r:id="rId29"/>
    <p:sldId id="421" r:id="rId30"/>
    <p:sldId id="439" r:id="rId31"/>
    <p:sldId id="443" r:id="rId32"/>
    <p:sldId id="370" r:id="rId33"/>
    <p:sldId id="37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Leatham" initials="KL" lastIdx="1" clrIdx="0">
    <p:extLst/>
  </p:cmAuthor>
  <p:cmAuthor id="2" name="Keith Leatham" initials="KL [2]" lastIdx="1" clrIdx="1">
    <p:extLst/>
  </p:cmAuthor>
  <p:cmAuthor id="3" name="Keith Leatham" initials="KL [3]" lastIdx="1" clrIdx="2">
    <p:extLst/>
  </p:cmAuthor>
  <p:cmAuthor id="4" name="Keith Leatham" initials="KL [4]" lastIdx="1" clrIdx="3">
    <p:extLst/>
  </p:cmAuthor>
  <p:cmAuthor id="5" name="Shari Stockero" initials="ss" lastIdx="5" clrIdx="4">
    <p:extLst/>
  </p:cmAuthor>
  <p:cmAuthor id="6" name="Shari Stockero" initials="ss [2]" lastIdx="1" clrIdx="5">
    <p:extLst/>
  </p:cmAuthor>
  <p:cmAuthor id="7" name="Shari Stockero" initials="ss [3]" lastIdx="1" clrIdx="6">
    <p:extLst/>
  </p:cmAuthor>
  <p:cmAuthor id="8" name="Shari Stockero" initials="ss [4]" lastIdx="1" clrIdx="7">
    <p:extLst/>
  </p:cmAuthor>
  <p:cmAuthor id="9" name="Shari Stockero" initials="ss [5]" lastIdx="1" clrIdx="8">
    <p:extLst/>
  </p:cmAuthor>
  <p:cmAuthor id="10" name="Shari Stockero" initials="ss [6]" lastIdx="1" clrIdx="9">
    <p:extLst/>
  </p:cmAuthor>
  <p:cmAuthor id="11" name="Shari Stockero" initials="ss [7]" lastIdx="1" clrIdx="10">
    <p:extLst/>
  </p:cmAuthor>
  <p:cmAuthor id="12" name="Shari Stockero" initials="ss [8]" lastIdx="1" clrIdx="11">
    <p:extLst/>
  </p:cmAuthor>
  <p:cmAuthor id="13" name="Laura Van Zoest" initials="LVZ" lastIdx="2" clrIdx="12">
    <p:extLst/>
  </p:cmAuthor>
  <p:cmAuthor id="14" name="Laura Van Zoest" initials="LVZ [2]" lastIdx="1" clrIdx="13">
    <p:extLst/>
  </p:cmAuthor>
  <p:cmAuthor id="15" name="Laura Van Zoest" initials="LVZ [3]" lastIdx="1" clrIdx="14">
    <p:extLst/>
  </p:cmAuthor>
  <p:cmAuthor id="16" name="Laura Van Zoest" initials="LVZ [4]" lastIdx="1" clrIdx="15">
    <p:extLst/>
  </p:cmAuthor>
  <p:cmAuthor id="17" name="Laura Van Zoest" initials="LVZ [5]" lastIdx="1" clrIdx="16">
    <p:extLst/>
  </p:cmAuthor>
  <p:cmAuthor id="18" name="Laura Van Zoest" initials="LVZ [6]" lastIdx="1" clrIdx="17">
    <p:extLst/>
  </p:cmAuthor>
  <p:cmAuthor id="19" name="Laura Van Zoest" initials="LVZ [7]" lastIdx="1" clrIdx="18">
    <p:extLst/>
  </p:cmAuthor>
  <p:cmAuthor id="20" name="Laura Van Zoest" initials="LVZ [8]" lastIdx="1" clrIdx="19">
    <p:extLst/>
  </p:cmAuthor>
  <p:cmAuthor id="21" name="Laura Van Zoest" initials="LVZ [9]" lastIdx="1" clrIdx="2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17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7"/>
    <p:restoredTop sz="74560" autoAdjust="0"/>
  </p:normalViewPr>
  <p:slideViewPr>
    <p:cSldViewPr snapToGrid="0" snapToObjects="1">
      <p:cViewPr>
        <p:scale>
          <a:sx n="118" d="100"/>
          <a:sy n="118" d="100"/>
        </p:scale>
        <p:origin x="912" y="-17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notesMaster" Target="notesMasters/notesMaster1.xml"/><Relationship Id="rId36" Type="http://schemas.openxmlformats.org/officeDocument/2006/relationships/commentAuthors" Target="commentAuthor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BABE2-7AC3-DD4A-9846-E71529C015AD}" type="datetimeFigureOut">
              <a:rPr kumimoji="1" lang="ja-JP" altLang="en-US" smtClean="0"/>
              <a:t>2018/11/17</a:t>
            </a:fld>
            <a:endParaRPr kumimoji="1" lang="ja-JP"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677803-A730-5241-A65D-42917B1CB6DB}" type="slidenum">
              <a:rPr kumimoji="1" lang="ja-JP" altLang="en-US" smtClean="0"/>
              <a:t>‹#›</a:t>
            </a:fld>
            <a:endParaRPr kumimoji="1" lang="ja-JP" altLang="en-US"/>
          </a:p>
        </p:txBody>
      </p:sp>
    </p:spTree>
    <p:extLst>
      <p:ext uri="{BB962C8B-B14F-4D97-AF65-F5344CB8AC3E}">
        <p14:creationId xmlns:p14="http://schemas.microsoft.com/office/powerpoint/2010/main" val="335561778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83D4B3BA-E1CB-6748-A846-9D16C8AA6C8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161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11</a:t>
            </a:fld>
            <a:endParaRPr kumimoji="1" lang="ja-JP" altLang="en-US"/>
          </a:p>
        </p:txBody>
      </p:sp>
    </p:spTree>
    <p:extLst>
      <p:ext uri="{BB962C8B-B14F-4D97-AF65-F5344CB8AC3E}">
        <p14:creationId xmlns:p14="http://schemas.microsoft.com/office/powerpoint/2010/main" val="776422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12</a:t>
            </a:fld>
            <a:endParaRPr kumimoji="1" lang="ja-JP" altLang="en-US"/>
          </a:p>
        </p:txBody>
      </p:sp>
    </p:spTree>
    <p:extLst>
      <p:ext uri="{BB962C8B-B14F-4D97-AF65-F5344CB8AC3E}">
        <p14:creationId xmlns:p14="http://schemas.microsoft.com/office/powerpoint/2010/main" val="429991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Orient</a:t>
            </a:r>
            <a:r>
              <a:rPr lang="en-US" baseline="0" dirty="0" smtClean="0"/>
              <a:t> to the whole table.</a:t>
            </a:r>
          </a:p>
          <a:p>
            <a:endParaRPr lang="en-US" baseline="0" dirty="0" smtClean="0"/>
          </a:p>
          <a:p>
            <a:r>
              <a:rPr lang="en-US" baseline="0" dirty="0" smtClean="0"/>
              <a:t>Dig into interesting pieces.</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13</a:t>
            </a:fld>
            <a:endParaRPr kumimoji="1" lang="ja-JP" altLang="en-US"/>
          </a:p>
        </p:txBody>
      </p:sp>
    </p:spTree>
    <p:extLst>
      <p:ext uri="{BB962C8B-B14F-4D97-AF65-F5344CB8AC3E}">
        <p14:creationId xmlns:p14="http://schemas.microsoft.com/office/powerpoint/2010/main" val="150502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mn-lt"/>
                <a:ea typeface="+mn-ea"/>
                <a:cs typeface="+mn-cs"/>
              </a:rPr>
              <a:t>Responses coded </a:t>
            </a:r>
            <a:r>
              <a:rPr kumimoji="1" lang="en-US" sz="1200" i="1" kern="1200" dirty="0" smtClean="0">
                <a:solidFill>
                  <a:schemeClr val="tx1"/>
                </a:solidFill>
                <a:effectLst/>
                <a:latin typeface="+mn-lt"/>
                <a:ea typeface="+mn-ea"/>
                <a:cs typeface="+mn-cs"/>
              </a:rPr>
              <a:t>same student</a:t>
            </a:r>
            <a:r>
              <a:rPr kumimoji="1" lang="en-US" sz="1200" kern="1200" dirty="0" smtClean="0">
                <a:solidFill>
                  <a:schemeClr val="tx1"/>
                </a:solidFill>
                <a:effectLst/>
                <a:latin typeface="+mn-lt"/>
                <a:ea typeface="+mn-ea"/>
                <a:cs typeface="+mn-cs"/>
              </a:rPr>
              <a:t> were the most prevalent in the data and occurred at about the same frequency for MOSTs (65 of 99) and non-MOSTs (63 of 99). </a:t>
            </a:r>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14</a:t>
            </a:fld>
            <a:endParaRPr kumimoji="1" lang="ja-JP" altLang="en-US"/>
          </a:p>
        </p:txBody>
      </p:sp>
    </p:spTree>
    <p:extLst>
      <p:ext uri="{BB962C8B-B14F-4D97-AF65-F5344CB8AC3E}">
        <p14:creationId xmlns:p14="http://schemas.microsoft.com/office/powerpoint/2010/main" val="1865080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mn-lt"/>
                <a:ea typeface="+mn-ea"/>
                <a:cs typeface="+mn-cs"/>
              </a:rPr>
              <a:t>Instances with a </a:t>
            </a:r>
            <a:r>
              <a:rPr kumimoji="1" lang="en-US" sz="1200" i="1" kern="1200" dirty="0" smtClean="0">
                <a:solidFill>
                  <a:schemeClr val="tx1"/>
                </a:solidFill>
                <a:effectLst/>
                <a:latin typeface="+mn-lt"/>
                <a:ea typeface="+mn-ea"/>
                <a:cs typeface="+mn-cs"/>
              </a:rPr>
              <a:t>whole class</a:t>
            </a:r>
            <a:r>
              <a:rPr kumimoji="1" lang="en-US" sz="1200" kern="1200" dirty="0" smtClean="0">
                <a:solidFill>
                  <a:schemeClr val="tx1"/>
                </a:solidFill>
                <a:effectLst/>
                <a:latin typeface="+mn-lt"/>
                <a:ea typeface="+mn-ea"/>
                <a:cs typeface="+mn-cs"/>
              </a:rPr>
              <a:t> or </a:t>
            </a:r>
            <a:r>
              <a:rPr kumimoji="1" lang="en-US" sz="1200" i="1" kern="1200" dirty="0" smtClean="0">
                <a:solidFill>
                  <a:schemeClr val="tx1"/>
                </a:solidFill>
                <a:effectLst/>
                <a:latin typeface="+mn-lt"/>
                <a:ea typeface="+mn-ea"/>
                <a:cs typeface="+mn-cs"/>
              </a:rPr>
              <a:t>teacher</a:t>
            </a:r>
            <a:r>
              <a:rPr kumimoji="1" lang="en-US" sz="1200" kern="1200" dirty="0" smtClean="0">
                <a:solidFill>
                  <a:schemeClr val="tx1"/>
                </a:solidFill>
                <a:effectLst/>
                <a:latin typeface="+mn-lt"/>
                <a:ea typeface="+mn-ea"/>
                <a:cs typeface="+mn-cs"/>
              </a:rPr>
              <a:t> actor. </a:t>
            </a:r>
          </a:p>
          <a:p>
            <a:r>
              <a:rPr kumimoji="1" lang="en-US" sz="1200" kern="1200" dirty="0" smtClean="0">
                <a:solidFill>
                  <a:schemeClr val="tx1"/>
                </a:solidFill>
                <a:effectLst/>
                <a:latin typeface="+mn-lt"/>
                <a:ea typeface="+mn-ea"/>
                <a:cs typeface="+mn-cs"/>
              </a:rPr>
              <a:t>More MOSTs (26) than non-MOSTs (6) were coded whole class</a:t>
            </a:r>
            <a:r>
              <a:rPr kumimoji="1" lang="is-IS" sz="1200" kern="1200" dirty="0" smtClean="0">
                <a:solidFill>
                  <a:schemeClr val="tx1"/>
                </a:solidFill>
                <a:effectLst/>
                <a:latin typeface="+mn-lt"/>
                <a:ea typeface="+mn-ea"/>
                <a:cs typeface="+mn-cs"/>
              </a:rPr>
              <a:t>….</a:t>
            </a:r>
            <a:r>
              <a:rPr kumimoji="1" lang="en-US" sz="1200" kern="1200" dirty="0" smtClean="0">
                <a:solidFill>
                  <a:schemeClr val="tx1"/>
                </a:solidFill>
                <a:effectLst/>
                <a:latin typeface="+mn-lt"/>
                <a:ea typeface="+mn-ea"/>
                <a:cs typeface="+mn-cs"/>
              </a:rPr>
              <a:t>while the opposite was true for instances coded teacher (4 MOSTs; 30 non-MOSTs). </a:t>
            </a:r>
          </a:p>
          <a:p>
            <a:endParaRPr kumimoji="1" lang="en-US" sz="1200" kern="1200" dirty="0" smtClean="0">
              <a:solidFill>
                <a:schemeClr val="tx1"/>
              </a:solidFill>
              <a:effectLst/>
              <a:latin typeface="+mn-lt"/>
              <a:ea typeface="+mn-ea"/>
              <a:cs typeface="+mn-cs"/>
            </a:endParaRPr>
          </a:p>
          <a:p>
            <a:r>
              <a:rPr kumimoji="1" lang="en-US" sz="1200" kern="1200" dirty="0" smtClean="0">
                <a:solidFill>
                  <a:schemeClr val="tx1"/>
                </a:solidFill>
                <a:effectLst/>
                <a:latin typeface="+mn-lt"/>
                <a:ea typeface="+mn-ea"/>
                <a:cs typeface="+mn-cs"/>
              </a:rPr>
              <a:t>This suggests that teachers may distinguish, at least to some extent, instances that have potential to be discussed by the class from those that the teacher might just quickly deal with and move on</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15</a:t>
            </a:fld>
            <a:endParaRPr kumimoji="1" lang="ja-JP" altLang="en-US"/>
          </a:p>
        </p:txBody>
      </p:sp>
    </p:spTree>
    <p:extLst>
      <p:ext uri="{BB962C8B-B14F-4D97-AF65-F5344CB8AC3E}">
        <p14:creationId xmlns:p14="http://schemas.microsoft.com/office/powerpoint/2010/main" val="46320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mn-lt"/>
                <a:ea typeface="+mn-ea"/>
                <a:cs typeface="+mn-cs"/>
              </a:rPr>
              <a:t>Instances with a </a:t>
            </a:r>
            <a:r>
              <a:rPr kumimoji="1" lang="en-US" sz="1200" i="1" kern="1200" dirty="0" smtClean="0">
                <a:solidFill>
                  <a:schemeClr val="tx1"/>
                </a:solidFill>
                <a:effectLst/>
                <a:latin typeface="+mn-lt"/>
                <a:ea typeface="+mn-ea"/>
                <a:cs typeface="+mn-cs"/>
              </a:rPr>
              <a:t>whole class</a:t>
            </a:r>
            <a:r>
              <a:rPr kumimoji="1" lang="en-US" sz="1200" kern="1200" dirty="0" smtClean="0">
                <a:solidFill>
                  <a:schemeClr val="tx1"/>
                </a:solidFill>
                <a:effectLst/>
                <a:latin typeface="+mn-lt"/>
                <a:ea typeface="+mn-ea"/>
                <a:cs typeface="+mn-cs"/>
              </a:rPr>
              <a:t> or </a:t>
            </a:r>
            <a:r>
              <a:rPr kumimoji="1" lang="en-US" sz="1200" i="1" kern="1200" dirty="0" smtClean="0">
                <a:solidFill>
                  <a:schemeClr val="tx1"/>
                </a:solidFill>
                <a:effectLst/>
                <a:latin typeface="+mn-lt"/>
                <a:ea typeface="+mn-ea"/>
                <a:cs typeface="+mn-cs"/>
              </a:rPr>
              <a:t>teacher</a:t>
            </a:r>
            <a:r>
              <a:rPr kumimoji="1" lang="en-US" sz="1200" kern="1200" dirty="0" smtClean="0">
                <a:solidFill>
                  <a:schemeClr val="tx1"/>
                </a:solidFill>
                <a:effectLst/>
                <a:latin typeface="+mn-lt"/>
                <a:ea typeface="+mn-ea"/>
                <a:cs typeface="+mn-cs"/>
              </a:rPr>
              <a:t> actor. </a:t>
            </a:r>
          </a:p>
          <a:p>
            <a:r>
              <a:rPr kumimoji="1" lang="en-US" sz="1200" kern="1200" dirty="0" smtClean="0">
                <a:solidFill>
                  <a:schemeClr val="tx1"/>
                </a:solidFill>
                <a:effectLst/>
                <a:latin typeface="+mn-lt"/>
                <a:ea typeface="+mn-ea"/>
                <a:cs typeface="+mn-cs"/>
              </a:rPr>
              <a:t>More MOSTs (26) than non-MOSTs (6) were coded whole class</a:t>
            </a:r>
            <a:r>
              <a:rPr kumimoji="1" lang="is-IS" sz="1200" kern="1200" dirty="0" smtClean="0">
                <a:solidFill>
                  <a:schemeClr val="tx1"/>
                </a:solidFill>
                <a:effectLst/>
                <a:latin typeface="+mn-lt"/>
                <a:ea typeface="+mn-ea"/>
                <a:cs typeface="+mn-cs"/>
              </a:rPr>
              <a:t>….</a:t>
            </a:r>
            <a:r>
              <a:rPr kumimoji="1" lang="en-US" sz="1200" kern="1200" dirty="0" smtClean="0">
                <a:solidFill>
                  <a:schemeClr val="tx1"/>
                </a:solidFill>
                <a:effectLst/>
                <a:latin typeface="+mn-lt"/>
                <a:ea typeface="+mn-ea"/>
                <a:cs typeface="+mn-cs"/>
              </a:rPr>
              <a:t>while the opposite was true for instances coded teacher (4 MOSTs; 30 non-MOSTs). </a:t>
            </a:r>
          </a:p>
          <a:p>
            <a:endParaRPr kumimoji="1" lang="en-US" sz="1200" kern="1200" dirty="0" smtClean="0">
              <a:solidFill>
                <a:schemeClr val="tx1"/>
              </a:solidFill>
              <a:effectLst/>
              <a:latin typeface="+mn-lt"/>
              <a:ea typeface="+mn-ea"/>
              <a:cs typeface="+mn-cs"/>
            </a:endParaRPr>
          </a:p>
          <a:p>
            <a:r>
              <a:rPr kumimoji="1" lang="en-US" sz="1200" kern="1200" dirty="0" smtClean="0">
                <a:solidFill>
                  <a:schemeClr val="tx1"/>
                </a:solidFill>
                <a:effectLst/>
                <a:latin typeface="+mn-lt"/>
                <a:ea typeface="+mn-ea"/>
                <a:cs typeface="+mn-cs"/>
              </a:rPr>
              <a:t>This suggests that teachers may distinguish, at least to some extent, instances that have potential to be discussed by the class from those that the teacher might just quickly deal with and move on</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16</a:t>
            </a:fld>
            <a:endParaRPr kumimoji="1" lang="ja-JP" altLang="en-US"/>
          </a:p>
        </p:txBody>
      </p:sp>
    </p:spTree>
    <p:extLst>
      <p:ext uri="{BB962C8B-B14F-4D97-AF65-F5344CB8AC3E}">
        <p14:creationId xmlns:p14="http://schemas.microsoft.com/office/powerpoint/2010/main" val="1684918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Orient</a:t>
            </a:r>
            <a:r>
              <a:rPr lang="en-US" baseline="0" dirty="0" smtClean="0"/>
              <a:t> to the whole table.</a:t>
            </a:r>
          </a:p>
          <a:p>
            <a:endParaRPr lang="en-US" baseline="0" dirty="0" smtClean="0"/>
          </a:p>
          <a:p>
            <a:r>
              <a:rPr lang="en-US" baseline="0" dirty="0" smtClean="0"/>
              <a:t>Dig into interesting pieces.</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17</a:t>
            </a:fld>
            <a:endParaRPr kumimoji="1" lang="ja-JP" altLang="en-US"/>
          </a:p>
        </p:txBody>
      </p:sp>
    </p:spTree>
    <p:extLst>
      <p:ext uri="{BB962C8B-B14F-4D97-AF65-F5344CB8AC3E}">
        <p14:creationId xmlns:p14="http://schemas.microsoft.com/office/powerpoint/2010/main" val="1564184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mn-lt"/>
                <a:ea typeface="+mn-ea"/>
                <a:cs typeface="+mn-cs"/>
              </a:rPr>
              <a:t>Two dominant moves in the data, </a:t>
            </a:r>
            <a:r>
              <a:rPr kumimoji="1" lang="en-US" sz="1200" i="1" kern="1200" dirty="0" smtClean="0">
                <a:solidFill>
                  <a:schemeClr val="tx1"/>
                </a:solidFill>
                <a:effectLst/>
                <a:latin typeface="+mn-lt"/>
                <a:ea typeface="+mn-ea"/>
                <a:cs typeface="+mn-cs"/>
              </a:rPr>
              <a:t>develop</a:t>
            </a:r>
            <a:r>
              <a:rPr kumimoji="1" lang="en-US" sz="1200" kern="1200" dirty="0" smtClean="0">
                <a:solidFill>
                  <a:schemeClr val="tx1"/>
                </a:solidFill>
                <a:effectLst/>
                <a:latin typeface="+mn-lt"/>
                <a:ea typeface="+mn-ea"/>
                <a:cs typeface="+mn-cs"/>
              </a:rPr>
              <a:t> and </a:t>
            </a:r>
            <a:r>
              <a:rPr kumimoji="1" lang="en-US" sz="1200" i="1" kern="1200" dirty="0" smtClean="0">
                <a:solidFill>
                  <a:schemeClr val="tx1"/>
                </a:solidFill>
                <a:effectLst/>
                <a:latin typeface="+mn-lt"/>
                <a:ea typeface="+mn-ea"/>
                <a:cs typeface="+mn-cs"/>
              </a:rPr>
              <a:t>justify</a:t>
            </a:r>
            <a:r>
              <a:rPr kumimoji="1" lang="en-US" sz="1200" kern="1200" dirty="0" smtClean="0">
                <a:solidFill>
                  <a:schemeClr val="tx1"/>
                </a:solidFill>
                <a:effectLst/>
                <a:latin typeface="+mn-lt"/>
                <a:ea typeface="+mn-ea"/>
                <a:cs typeface="+mn-cs"/>
              </a:rPr>
              <a:t>, occurred more frequently in response to MOSTs than non-MOSTs</a:t>
            </a:r>
          </a:p>
          <a:p>
            <a:endParaRPr kumimoji="1" lang="en-US" sz="1200" kern="1200" dirty="0" smtClean="0">
              <a:solidFill>
                <a:schemeClr val="tx1"/>
              </a:solidFill>
              <a:effectLst/>
              <a:latin typeface="+mn-lt"/>
              <a:ea typeface="+mn-ea"/>
              <a:cs typeface="+mn-cs"/>
            </a:endParaRPr>
          </a:p>
          <a:p>
            <a:r>
              <a:rPr kumimoji="1" lang="en-US" sz="1200" kern="1200" dirty="0" smtClean="0">
                <a:solidFill>
                  <a:schemeClr val="tx1"/>
                </a:solidFill>
                <a:effectLst/>
                <a:latin typeface="+mn-lt"/>
                <a:ea typeface="+mn-ea"/>
                <a:cs typeface="+mn-cs"/>
              </a:rPr>
              <a:t>Develop moves accounted for 37 MOST responses and only 25 non-MOST responses.</a:t>
            </a:r>
          </a:p>
          <a:p>
            <a:endParaRPr kumimoji="1" lang="en-US" sz="1200" kern="1200" dirty="0" smtClean="0">
              <a:solidFill>
                <a:schemeClr val="tx1"/>
              </a:solidFill>
              <a:effectLst/>
              <a:latin typeface="+mn-lt"/>
              <a:ea typeface="+mn-ea"/>
              <a:cs typeface="+mn-cs"/>
            </a:endParaRPr>
          </a:p>
          <a:p>
            <a:r>
              <a:rPr kumimoji="1" lang="en-US" sz="1200" kern="1200" dirty="0" smtClean="0">
                <a:solidFill>
                  <a:schemeClr val="tx1"/>
                </a:solidFill>
                <a:effectLst/>
                <a:latin typeface="+mn-lt"/>
                <a:ea typeface="+mn-ea"/>
                <a:cs typeface="+mn-cs"/>
              </a:rPr>
              <a:t>Justify moves accounted for 18 MOST and 11 non-MOST responses. </a:t>
            </a:r>
          </a:p>
          <a:p>
            <a:endParaRPr kumimoji="1" lang="en-US" sz="1200" kern="1200" dirty="0" smtClean="0">
              <a:solidFill>
                <a:schemeClr val="tx1"/>
              </a:solidFill>
              <a:effectLst/>
              <a:latin typeface="+mn-lt"/>
              <a:ea typeface="+mn-ea"/>
              <a:cs typeface="+mn-cs"/>
            </a:endParaRPr>
          </a:p>
          <a:p>
            <a:r>
              <a:rPr kumimoji="1" lang="en-US" sz="1200" kern="1200" dirty="0" smtClean="0">
                <a:solidFill>
                  <a:schemeClr val="tx1"/>
                </a:solidFill>
                <a:effectLst/>
                <a:latin typeface="+mn-lt"/>
                <a:ea typeface="+mn-ea"/>
                <a:cs typeface="+mn-cs"/>
              </a:rPr>
              <a:t>Together these two moves accounted for over half of responses to MOSTs. </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18</a:t>
            </a:fld>
            <a:endParaRPr kumimoji="1" lang="ja-JP" altLang="en-US"/>
          </a:p>
        </p:txBody>
      </p:sp>
    </p:spTree>
    <p:extLst>
      <p:ext uri="{BB962C8B-B14F-4D97-AF65-F5344CB8AC3E}">
        <p14:creationId xmlns:p14="http://schemas.microsoft.com/office/powerpoint/2010/main" val="1766179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mn-lt"/>
                <a:ea typeface="+mn-ea"/>
                <a:cs typeface="+mn-cs"/>
              </a:rPr>
              <a:t>Two other dominant moves, </a:t>
            </a:r>
            <a:r>
              <a:rPr kumimoji="1" lang="en-US" sz="1200" i="1" kern="1200" dirty="0" smtClean="0">
                <a:solidFill>
                  <a:schemeClr val="tx1"/>
                </a:solidFill>
                <a:effectLst/>
                <a:latin typeface="+mn-lt"/>
                <a:ea typeface="+mn-ea"/>
                <a:cs typeface="+mn-cs"/>
              </a:rPr>
              <a:t>adjourn</a:t>
            </a:r>
            <a:r>
              <a:rPr kumimoji="1" lang="en-US" sz="1200" kern="1200" dirty="0" smtClean="0">
                <a:solidFill>
                  <a:schemeClr val="tx1"/>
                </a:solidFill>
                <a:effectLst/>
                <a:latin typeface="+mn-lt"/>
                <a:ea typeface="+mn-ea"/>
                <a:cs typeface="+mn-cs"/>
              </a:rPr>
              <a:t> and </a:t>
            </a:r>
            <a:r>
              <a:rPr kumimoji="1" lang="en-US" sz="1200" i="1" kern="1200" dirty="0" smtClean="0">
                <a:solidFill>
                  <a:schemeClr val="tx1"/>
                </a:solidFill>
                <a:effectLst/>
                <a:latin typeface="+mn-lt"/>
                <a:ea typeface="+mn-ea"/>
                <a:cs typeface="+mn-cs"/>
              </a:rPr>
              <a:t>clarify</a:t>
            </a:r>
            <a:r>
              <a:rPr kumimoji="1" lang="en-US" sz="1200" kern="1200" dirty="0" smtClean="0">
                <a:solidFill>
                  <a:schemeClr val="tx1"/>
                </a:solidFill>
                <a:effectLst/>
                <a:latin typeface="+mn-lt"/>
                <a:ea typeface="+mn-ea"/>
                <a:cs typeface="+mn-cs"/>
              </a:rPr>
              <a:t>, occurred more frequently in response to non-MOSTs. </a:t>
            </a:r>
          </a:p>
          <a:p>
            <a:endParaRPr kumimoji="1" lang="en-US" sz="1200" kern="1200" dirty="0" smtClean="0">
              <a:solidFill>
                <a:schemeClr val="tx1"/>
              </a:solidFill>
              <a:effectLst/>
              <a:latin typeface="+mn-lt"/>
              <a:ea typeface="+mn-ea"/>
              <a:cs typeface="+mn-cs"/>
            </a:endParaRPr>
          </a:p>
          <a:p>
            <a:r>
              <a:rPr kumimoji="1" lang="en-US" sz="1200" kern="1200" dirty="0" smtClean="0">
                <a:solidFill>
                  <a:schemeClr val="tx1"/>
                </a:solidFill>
                <a:effectLst/>
                <a:latin typeface="+mn-lt"/>
                <a:ea typeface="+mn-ea"/>
                <a:cs typeface="+mn-cs"/>
              </a:rPr>
              <a:t>Accounted for 21 and 23 non-MOST responses, respectively, and for only 3 and 5 MOST responses, respectively. </a:t>
            </a:r>
          </a:p>
          <a:p>
            <a:endParaRPr kumimoji="1" lang="en-US" sz="1200" kern="1200" dirty="0" smtClean="0">
              <a:solidFill>
                <a:schemeClr val="tx1"/>
              </a:solidFill>
              <a:effectLst/>
              <a:latin typeface="+mn-lt"/>
              <a:ea typeface="+mn-ea"/>
              <a:cs typeface="+mn-cs"/>
            </a:endParaRPr>
          </a:p>
          <a:p>
            <a:r>
              <a:rPr kumimoji="1" lang="en-US" sz="1200" kern="1200" dirty="0" smtClean="0">
                <a:solidFill>
                  <a:schemeClr val="tx1"/>
                </a:solidFill>
                <a:effectLst/>
                <a:latin typeface="+mn-lt"/>
                <a:ea typeface="+mn-ea"/>
                <a:cs typeface="+mn-cs"/>
              </a:rPr>
              <a:t>Adjourn and clarify moves accounted for nearly half of non-MOST responses. </a:t>
            </a:r>
          </a:p>
          <a:p>
            <a:endParaRPr kumimoji="1" lang="en-US" sz="1200" kern="1200" dirty="0" smtClean="0">
              <a:solidFill>
                <a:schemeClr val="tx1"/>
              </a:solidFill>
              <a:effectLst/>
              <a:latin typeface="+mn-lt"/>
              <a:ea typeface="+mn-ea"/>
              <a:cs typeface="+mn-cs"/>
            </a:endParaRPr>
          </a:p>
          <a:p>
            <a:r>
              <a:rPr kumimoji="1" lang="en-US" sz="1200" kern="1200" dirty="0" smtClean="0">
                <a:solidFill>
                  <a:schemeClr val="tx1"/>
                </a:solidFill>
                <a:effectLst/>
                <a:latin typeface="+mn-lt"/>
                <a:ea typeface="+mn-ea"/>
                <a:cs typeface="+mn-cs"/>
              </a:rPr>
              <a:t>As with Actor, the differences in Move for MOSTs versus non-MOSTs suggest the teacher actions differ depending on the type of SMT.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19</a:t>
            </a:fld>
            <a:endParaRPr kumimoji="1" lang="ja-JP" altLang="en-US"/>
          </a:p>
        </p:txBody>
      </p:sp>
    </p:spTree>
    <p:extLst>
      <p:ext uri="{BB962C8B-B14F-4D97-AF65-F5344CB8AC3E}">
        <p14:creationId xmlns:p14="http://schemas.microsoft.com/office/powerpoint/2010/main" val="57847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mn-lt"/>
                <a:ea typeface="+mn-ea"/>
                <a:cs typeface="+mn-cs"/>
              </a:rPr>
              <a:t>Three moves—</a:t>
            </a:r>
            <a:r>
              <a:rPr kumimoji="1" lang="en-US" sz="1200" i="1" kern="1200" dirty="0" smtClean="0">
                <a:solidFill>
                  <a:schemeClr val="tx1"/>
                </a:solidFill>
                <a:effectLst/>
                <a:latin typeface="+mn-lt"/>
                <a:ea typeface="+mn-ea"/>
                <a:cs typeface="+mn-cs"/>
              </a:rPr>
              <a:t>develop, clarify</a:t>
            </a:r>
            <a:r>
              <a:rPr kumimoji="1" lang="en-US" sz="1200" kern="1200" dirty="0" smtClean="0">
                <a:solidFill>
                  <a:schemeClr val="tx1"/>
                </a:solidFill>
                <a:effectLst/>
                <a:latin typeface="+mn-lt"/>
                <a:ea typeface="+mn-ea"/>
                <a:cs typeface="+mn-cs"/>
              </a:rPr>
              <a:t> and </a:t>
            </a:r>
            <a:r>
              <a:rPr kumimoji="1" lang="en-US" sz="1200" i="1" kern="1200" dirty="0" smtClean="0">
                <a:solidFill>
                  <a:schemeClr val="tx1"/>
                </a:solidFill>
                <a:effectLst/>
                <a:latin typeface="+mn-lt"/>
                <a:ea typeface="+mn-ea"/>
                <a:cs typeface="+mn-cs"/>
              </a:rPr>
              <a:t>justify</a:t>
            </a:r>
            <a:r>
              <a:rPr kumimoji="1" lang="en-US" sz="1200" kern="1200" dirty="0" smtClean="0">
                <a:solidFill>
                  <a:schemeClr val="tx1"/>
                </a:solidFill>
                <a:effectLst/>
                <a:latin typeface="+mn-lt"/>
                <a:ea typeface="+mn-ea"/>
                <a:cs typeface="+mn-cs"/>
              </a:rPr>
              <a:t>—accounted for 111 of the 128 responses with a </a:t>
            </a:r>
            <a:r>
              <a:rPr kumimoji="1" lang="en-US" sz="1200" i="1" kern="1200" dirty="0" smtClean="0">
                <a:solidFill>
                  <a:schemeClr val="tx1"/>
                </a:solidFill>
                <a:effectLst/>
                <a:latin typeface="+mn-lt"/>
                <a:ea typeface="+mn-ea"/>
                <a:cs typeface="+mn-cs"/>
              </a:rPr>
              <a:t>same student</a:t>
            </a:r>
            <a:r>
              <a:rPr kumimoji="1" lang="en-US" sz="1200" kern="1200" dirty="0" smtClean="0">
                <a:solidFill>
                  <a:schemeClr val="tx1"/>
                </a:solidFill>
                <a:effectLst/>
                <a:latin typeface="+mn-lt"/>
                <a:ea typeface="+mn-ea"/>
                <a:cs typeface="+mn-cs"/>
              </a:rPr>
              <a:t> actor. </a:t>
            </a:r>
          </a:p>
          <a:p>
            <a:endParaRPr kumimoji="1" lang="en-US" sz="1200" kern="1200" dirty="0" smtClean="0">
              <a:solidFill>
                <a:schemeClr val="tx1"/>
              </a:solidFill>
              <a:effectLst/>
              <a:latin typeface="+mn-lt"/>
              <a:ea typeface="+mn-ea"/>
              <a:cs typeface="+mn-cs"/>
            </a:endParaRPr>
          </a:p>
          <a:p>
            <a:r>
              <a:rPr kumimoji="1" lang="en-US" sz="1200" kern="1200" dirty="0" smtClean="0">
                <a:solidFill>
                  <a:schemeClr val="tx1"/>
                </a:solidFill>
                <a:effectLst/>
                <a:latin typeface="+mn-lt"/>
                <a:ea typeface="+mn-ea"/>
                <a:cs typeface="+mn-cs"/>
              </a:rPr>
              <a:t>The distribution of these moves between MOSTs and non-MOSTs paralleled that for the data set overall; develop and justify moves occurred more frequently in response to MOSTs and clarify moves occurred more frequently in response to non-MOSTs. </a:t>
            </a:r>
          </a:p>
          <a:p>
            <a:endParaRPr kumimoji="1" lang="en-US" sz="1200" kern="1200" dirty="0" smtClean="0">
              <a:solidFill>
                <a:schemeClr val="tx1"/>
              </a:solidFill>
              <a:effectLst/>
              <a:latin typeface="+mn-lt"/>
              <a:ea typeface="+mn-ea"/>
              <a:cs typeface="+mn-cs"/>
            </a:endParaRPr>
          </a:p>
          <a:p>
            <a:r>
              <a:rPr kumimoji="1" lang="en-US" sz="1200" kern="1200" dirty="0" smtClean="0">
                <a:solidFill>
                  <a:schemeClr val="tx1"/>
                </a:solidFill>
                <a:effectLst/>
                <a:latin typeface="+mn-lt"/>
                <a:ea typeface="+mn-ea"/>
                <a:cs typeface="+mn-cs"/>
              </a:rPr>
              <a:t>The predominant moves directed to the </a:t>
            </a:r>
            <a:r>
              <a:rPr kumimoji="1" lang="en-US" sz="1200" i="1" kern="1200" dirty="0" smtClean="0">
                <a:solidFill>
                  <a:schemeClr val="tx1"/>
                </a:solidFill>
                <a:effectLst/>
                <a:latin typeface="+mn-lt"/>
                <a:ea typeface="+mn-ea"/>
                <a:cs typeface="+mn-cs"/>
              </a:rPr>
              <a:t>whole clas</a:t>
            </a:r>
            <a:r>
              <a:rPr kumimoji="1" lang="en-US" sz="1200" kern="1200" dirty="0" smtClean="0">
                <a:solidFill>
                  <a:schemeClr val="tx1"/>
                </a:solidFill>
                <a:effectLst/>
                <a:latin typeface="+mn-lt"/>
                <a:ea typeface="+mn-ea"/>
                <a:cs typeface="+mn-cs"/>
              </a:rPr>
              <a:t>s—</a:t>
            </a:r>
            <a:r>
              <a:rPr kumimoji="1" lang="en-US" sz="1200" i="1" kern="1200" dirty="0" smtClean="0">
                <a:solidFill>
                  <a:schemeClr val="tx1"/>
                </a:solidFill>
                <a:effectLst/>
                <a:latin typeface="+mn-lt"/>
                <a:ea typeface="+mn-ea"/>
                <a:cs typeface="+mn-cs"/>
              </a:rPr>
              <a:t>collect</a:t>
            </a:r>
            <a:r>
              <a:rPr kumimoji="1" lang="en-US" sz="1200" kern="1200" dirty="0" smtClean="0">
                <a:solidFill>
                  <a:schemeClr val="tx1"/>
                </a:solidFill>
                <a:effectLst/>
                <a:latin typeface="+mn-lt"/>
                <a:ea typeface="+mn-ea"/>
                <a:cs typeface="+mn-cs"/>
              </a:rPr>
              <a:t> and </a:t>
            </a:r>
            <a:r>
              <a:rPr kumimoji="1" lang="en-US" sz="1200" i="1" kern="1200" dirty="0" smtClean="0">
                <a:solidFill>
                  <a:schemeClr val="tx1"/>
                </a:solidFill>
                <a:effectLst/>
                <a:latin typeface="+mn-lt"/>
                <a:ea typeface="+mn-ea"/>
                <a:cs typeface="+mn-cs"/>
              </a:rPr>
              <a:t>connect</a:t>
            </a:r>
            <a:r>
              <a:rPr kumimoji="1" lang="en-US" sz="1200" kern="1200" dirty="0" smtClean="0">
                <a:solidFill>
                  <a:schemeClr val="tx1"/>
                </a:solidFill>
                <a:effectLst/>
                <a:latin typeface="+mn-lt"/>
                <a:ea typeface="+mn-ea"/>
                <a:cs typeface="+mn-cs"/>
              </a:rPr>
              <a:t>—each occurred twice as often for MOSTs as non-MOSTs (although the numbers are small). Still different moves were the most common when the </a:t>
            </a:r>
            <a:r>
              <a:rPr kumimoji="1" lang="en-US" sz="1200" i="1" kern="1200" dirty="0" smtClean="0">
                <a:solidFill>
                  <a:schemeClr val="tx1"/>
                </a:solidFill>
                <a:effectLst/>
                <a:latin typeface="+mn-lt"/>
                <a:ea typeface="+mn-ea"/>
                <a:cs typeface="+mn-cs"/>
              </a:rPr>
              <a:t>teacher</a:t>
            </a:r>
            <a:r>
              <a:rPr kumimoji="1" lang="en-US" sz="1200" kern="1200" dirty="0" smtClean="0">
                <a:solidFill>
                  <a:schemeClr val="tx1"/>
                </a:solidFill>
                <a:effectLst/>
                <a:latin typeface="+mn-lt"/>
                <a:ea typeface="+mn-ea"/>
                <a:cs typeface="+mn-cs"/>
              </a:rPr>
              <a:t> was the actor, with </a:t>
            </a:r>
            <a:r>
              <a:rPr kumimoji="1" lang="en-US" sz="1200" i="1" kern="1200" dirty="0" smtClean="0">
                <a:solidFill>
                  <a:schemeClr val="tx1"/>
                </a:solidFill>
                <a:effectLst/>
                <a:latin typeface="+mn-lt"/>
                <a:ea typeface="+mn-ea"/>
                <a:cs typeface="+mn-cs"/>
              </a:rPr>
              <a:t>adjourn</a:t>
            </a:r>
            <a:r>
              <a:rPr kumimoji="1" lang="en-US" sz="1200" kern="1200" dirty="0" smtClean="0">
                <a:solidFill>
                  <a:schemeClr val="tx1"/>
                </a:solidFill>
                <a:effectLst/>
                <a:latin typeface="+mn-lt"/>
                <a:ea typeface="+mn-ea"/>
                <a:cs typeface="+mn-cs"/>
              </a:rPr>
              <a:t> being the most common move, followed by </a:t>
            </a:r>
            <a:r>
              <a:rPr kumimoji="1" lang="en-US" sz="1200" i="1" kern="1200" dirty="0" smtClean="0">
                <a:solidFill>
                  <a:schemeClr val="tx1"/>
                </a:solidFill>
                <a:effectLst/>
                <a:latin typeface="+mn-lt"/>
                <a:ea typeface="+mn-ea"/>
                <a:cs typeface="+mn-cs"/>
              </a:rPr>
              <a:t>dismiss</a:t>
            </a:r>
            <a:r>
              <a:rPr kumimoji="1" lang="en-US" sz="1200" kern="1200" dirty="0" smtClean="0">
                <a:solidFill>
                  <a:schemeClr val="tx1"/>
                </a:solidFill>
                <a:effectLst/>
                <a:latin typeface="+mn-lt"/>
                <a:ea typeface="+mn-ea"/>
                <a:cs typeface="+mn-cs"/>
              </a:rPr>
              <a:t>. Adjourn and dismiss moves necessarily had a teacher actor since when a teacher uses these moves, they do not provide an opportunity for students to publicly consider the instance. The majority of both of these moves were in response to non-MOSTs. </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20</a:t>
            </a:fld>
            <a:endParaRPr kumimoji="1" lang="ja-JP" altLang="en-US"/>
          </a:p>
        </p:txBody>
      </p:sp>
    </p:spTree>
    <p:extLst>
      <p:ext uri="{BB962C8B-B14F-4D97-AF65-F5344CB8AC3E}">
        <p14:creationId xmlns:p14="http://schemas.microsoft.com/office/powerpoint/2010/main" val="154220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2200" dirty="0" smtClean="0">
                <a:latin typeface="+mn-lt"/>
                <a:cs typeface="Helvetica"/>
              </a:rPr>
              <a:t>Reponses affect student learning</a:t>
            </a:r>
          </a:p>
          <a:p>
            <a:pPr lvl="1"/>
            <a:r>
              <a:rPr lang="en-US" altLang="ja-JP" sz="1600" dirty="0" smtClean="0">
                <a:latin typeface="+mn-lt"/>
                <a:cs typeface="Helvetica"/>
              </a:rPr>
              <a:t>Those that press students to engage in further thinking provide increased learning opportunities (</a:t>
            </a:r>
            <a:r>
              <a:rPr lang="en-US" altLang="ja-JP" sz="1600" dirty="0" err="1" smtClean="0">
                <a:latin typeface="+mn-lt"/>
                <a:cs typeface="Helvetica"/>
              </a:rPr>
              <a:t>Kazemi</a:t>
            </a:r>
            <a:r>
              <a:rPr lang="en-US" altLang="ja-JP" sz="1600" dirty="0" smtClean="0">
                <a:latin typeface="+mn-lt"/>
                <a:cs typeface="Helvetica"/>
              </a:rPr>
              <a:t> &amp; Stipek, 2001) </a:t>
            </a:r>
          </a:p>
          <a:p>
            <a:pPr lvl="1"/>
            <a:r>
              <a:rPr lang="en-US" altLang="ja-JP" sz="1600" dirty="0" smtClean="0">
                <a:latin typeface="+mn-lt"/>
                <a:cs typeface="Helvetica"/>
              </a:rPr>
              <a:t>Those that encourage students to engage with each others’ thinking correlate with increased participation and higher achievement </a:t>
            </a:r>
            <a:r>
              <a:rPr lang="en-US" altLang="ja-JP" sz="1600" dirty="0" smtClean="0">
                <a:cs typeface="Helvetica"/>
              </a:rPr>
              <a:t>(</a:t>
            </a:r>
            <a:r>
              <a:rPr lang="en-US" altLang="ja-JP" sz="1600" dirty="0" err="1" smtClean="0">
                <a:cs typeface="Helvetica"/>
              </a:rPr>
              <a:t>Ing</a:t>
            </a:r>
            <a:r>
              <a:rPr lang="en-US" altLang="ja-JP" sz="1600" dirty="0" smtClean="0">
                <a:cs typeface="Helvetica"/>
              </a:rPr>
              <a:t> et al., 2015) </a:t>
            </a:r>
          </a:p>
          <a:p>
            <a:pPr lvl="1"/>
            <a:endParaRPr lang="en-US" altLang="ja-JP" sz="1200" dirty="0" smtClean="0">
              <a:cs typeface="Helvetica"/>
            </a:endParaRPr>
          </a:p>
          <a:p>
            <a:r>
              <a:rPr lang="en-US" altLang="ja-JP" sz="2200" dirty="0" smtClean="0">
                <a:latin typeface="+mn-lt"/>
                <a:cs typeface="Helvetica"/>
              </a:rPr>
              <a:t>Mixed findings about responses to different types of SMT</a:t>
            </a:r>
          </a:p>
          <a:p>
            <a:pPr lvl="1"/>
            <a:r>
              <a:rPr lang="en-US" sz="1600" dirty="0" smtClean="0"/>
              <a:t>Franke et al. (2009): the types of questions teachers asked did not vary depending on the clarity, correctness or completeness of a student’s initial explanation</a:t>
            </a:r>
          </a:p>
          <a:p>
            <a:pPr lvl="1"/>
            <a:r>
              <a:rPr lang="en-US" sz="1600" dirty="0" smtClean="0"/>
              <a:t>Bishop, </a:t>
            </a:r>
            <a:r>
              <a:rPr lang="en-US" sz="1600" dirty="0" err="1" smtClean="0"/>
              <a:t>Hardison</a:t>
            </a:r>
            <a:r>
              <a:rPr lang="en-US" sz="1600" dirty="0" smtClean="0"/>
              <a:t>, and Przybyla-</a:t>
            </a:r>
            <a:r>
              <a:rPr lang="en-US" sz="1600" dirty="0" err="1" smtClean="0"/>
              <a:t>Kuchek</a:t>
            </a:r>
            <a:r>
              <a:rPr lang="en-US" sz="1600" dirty="0" smtClean="0"/>
              <a:t> (2016): short or routine student contributions were related to teacher actions that were not responsive to SMT; those that included strategies or reasoning were related to responses that engaged students in conversations about the SMT.</a:t>
            </a:r>
          </a:p>
          <a:p>
            <a:pPr lvl="1"/>
            <a:r>
              <a:rPr lang="en-US" sz="1600" dirty="0" err="1" smtClean="0"/>
              <a:t>Drageset</a:t>
            </a:r>
            <a:r>
              <a:rPr lang="en-US" sz="1600" dirty="0" smtClean="0"/>
              <a:t> (2015): brief answers to non-complex questions were typically responded to with a recall or procedural question; unexplained answers were typically followed by responses that focused on an elaboration or rationale</a:t>
            </a:r>
            <a:endParaRPr lang="en-US" altLang="ja-JP" sz="1600" dirty="0" smtClean="0">
              <a:latin typeface="+mn-lt"/>
              <a:cs typeface="Helvetica"/>
            </a:endParaRPr>
          </a:p>
        </p:txBody>
      </p:sp>
      <p:sp>
        <p:nvSpPr>
          <p:cNvPr id="4" name="Slide Number Placeholder 3"/>
          <p:cNvSpPr>
            <a:spLocks noGrp="1"/>
          </p:cNvSpPr>
          <p:nvPr>
            <p:ph type="sldNum" sz="quarter" idx="10"/>
          </p:nvPr>
        </p:nvSpPr>
        <p:spPr/>
        <p:txBody>
          <a:bodyPr/>
          <a:lstStyle/>
          <a:p>
            <a:fld id="{9C5F1542-26B4-5A42-B427-6A31DA6FEE1E}" type="slidenum">
              <a:rPr lang="en-US" smtClean="0"/>
              <a:t>2</a:t>
            </a:fld>
            <a:endParaRPr lang="en-US"/>
          </a:p>
        </p:txBody>
      </p:sp>
    </p:spTree>
    <p:extLst>
      <p:ext uri="{BB962C8B-B14F-4D97-AF65-F5344CB8AC3E}">
        <p14:creationId xmlns:p14="http://schemas.microsoft.com/office/powerpoint/2010/main" val="156591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i="0" kern="1200" dirty="0" smtClean="0">
                <a:solidFill>
                  <a:schemeClr val="tx1"/>
                </a:solidFill>
                <a:effectLst/>
                <a:latin typeface="+mn-lt"/>
                <a:ea typeface="+mn-ea"/>
                <a:cs typeface="+mn-cs"/>
              </a:rPr>
              <a:t>A</a:t>
            </a:r>
            <a:r>
              <a:rPr kumimoji="1" lang="en-US" sz="1200" i="1" kern="1200" dirty="0" smtClean="0">
                <a:solidFill>
                  <a:schemeClr val="tx1"/>
                </a:solidFill>
                <a:effectLst/>
                <a:latin typeface="+mn-lt"/>
                <a:ea typeface="+mn-ea"/>
                <a:cs typeface="+mn-cs"/>
              </a:rPr>
              <a:t>djourn</a:t>
            </a:r>
            <a:r>
              <a:rPr kumimoji="1" lang="en-US" sz="1200" kern="1200" dirty="0" smtClean="0">
                <a:solidFill>
                  <a:schemeClr val="tx1"/>
                </a:solidFill>
                <a:effectLst/>
                <a:latin typeface="+mn-lt"/>
                <a:ea typeface="+mn-ea"/>
                <a:cs typeface="+mn-cs"/>
              </a:rPr>
              <a:t> most common move for teacher actor, followed by </a:t>
            </a:r>
            <a:r>
              <a:rPr kumimoji="1" lang="en-US" sz="1200" i="1" kern="1200" dirty="0" smtClean="0">
                <a:solidFill>
                  <a:schemeClr val="tx1"/>
                </a:solidFill>
                <a:effectLst/>
                <a:latin typeface="+mn-lt"/>
                <a:ea typeface="+mn-ea"/>
                <a:cs typeface="+mn-cs"/>
              </a:rPr>
              <a:t>dismiss</a:t>
            </a:r>
            <a:r>
              <a:rPr kumimoji="1" lang="en-US" sz="1200" kern="1200" dirty="0" smtClean="0">
                <a:solidFill>
                  <a:schemeClr val="tx1"/>
                </a:solidFill>
                <a:effectLst/>
                <a:latin typeface="+mn-lt"/>
                <a:ea typeface="+mn-ea"/>
                <a:cs typeface="+mn-cs"/>
              </a:rPr>
              <a:t>. </a:t>
            </a:r>
          </a:p>
          <a:p>
            <a:endParaRPr kumimoji="1" lang="en-US" sz="1200" kern="1200" dirty="0" smtClean="0">
              <a:solidFill>
                <a:schemeClr val="tx1"/>
              </a:solidFill>
              <a:effectLst/>
              <a:latin typeface="+mn-lt"/>
              <a:ea typeface="+mn-ea"/>
              <a:cs typeface="+mn-cs"/>
            </a:endParaRPr>
          </a:p>
          <a:p>
            <a:r>
              <a:rPr kumimoji="1" lang="en-US" sz="1200" kern="1200" dirty="0" smtClean="0">
                <a:solidFill>
                  <a:schemeClr val="tx1"/>
                </a:solidFill>
                <a:effectLst/>
                <a:latin typeface="+mn-lt"/>
                <a:ea typeface="+mn-ea"/>
                <a:cs typeface="+mn-cs"/>
              </a:rPr>
              <a:t>Adjourn and dismiss moves necessarily had a teacher actor since when a teacher uses these moves, they do not provide an opportunity for students to publicly consider the instance. The majority of both of these moves were in response to non-MOSTs. </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21</a:t>
            </a:fld>
            <a:endParaRPr kumimoji="1" lang="ja-JP" altLang="en-US"/>
          </a:p>
        </p:txBody>
      </p:sp>
    </p:spTree>
    <p:extLst>
      <p:ext uri="{BB962C8B-B14F-4D97-AF65-F5344CB8AC3E}">
        <p14:creationId xmlns:p14="http://schemas.microsoft.com/office/powerpoint/2010/main" val="1394782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Orient to the table:</a:t>
            </a:r>
            <a:r>
              <a:rPr lang="en-US" baseline="0" dirty="0" smtClean="0"/>
              <a:t> Total, MOST, non-MOST</a:t>
            </a:r>
            <a:endParaRPr lang="en-US" dirty="0" smtClean="0"/>
          </a:p>
          <a:p>
            <a:endParaRPr lang="en-US" dirty="0" smtClean="0"/>
          </a:p>
          <a:p>
            <a:r>
              <a:rPr lang="en-US" dirty="0" smtClean="0"/>
              <a:t>General distribution of data, then dig into pieces that seem interesting.</a:t>
            </a:r>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22</a:t>
            </a:fld>
            <a:endParaRPr kumimoji="1" lang="ja-JP" altLang="en-US"/>
          </a:p>
        </p:txBody>
      </p:sp>
    </p:spTree>
    <p:extLst>
      <p:ext uri="{BB962C8B-B14F-4D97-AF65-F5344CB8AC3E}">
        <p14:creationId xmlns:p14="http://schemas.microsoft.com/office/powerpoint/2010/main" val="1737345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sz="1200" kern="1200" dirty="0" smtClean="0">
                <a:solidFill>
                  <a:schemeClr val="tx1"/>
                </a:solidFill>
                <a:effectLst/>
                <a:latin typeface="+mn-lt"/>
                <a:ea typeface="+mn-ea"/>
                <a:cs typeface="+mn-cs"/>
              </a:rPr>
              <a:t>More responses to MOSTs than to non-MOSTs were classified as </a:t>
            </a:r>
            <a:r>
              <a:rPr kumimoji="1" lang="en-US" sz="1200" i="1" kern="1200" dirty="0" smtClean="0">
                <a:solidFill>
                  <a:schemeClr val="tx1"/>
                </a:solidFill>
                <a:effectLst/>
                <a:latin typeface="+mn-lt"/>
                <a:ea typeface="+mn-ea"/>
                <a:cs typeface="+mn-cs"/>
              </a:rPr>
              <a:t>explicit</a:t>
            </a:r>
            <a:r>
              <a:rPr kumimoji="1" lang="en-US" sz="1200" kern="1200" dirty="0" smtClean="0">
                <a:solidFill>
                  <a:schemeClr val="tx1"/>
                </a:solidFill>
                <a:effectLst/>
                <a:latin typeface="+mn-lt"/>
                <a:ea typeface="+mn-ea"/>
                <a:cs typeface="+mn-cs"/>
              </a:rPr>
              <a:t> or </a:t>
            </a:r>
            <a:r>
              <a:rPr kumimoji="1" lang="en-US" sz="1200" i="1" kern="1200" dirty="0" smtClean="0">
                <a:solidFill>
                  <a:schemeClr val="tx1"/>
                </a:solidFill>
                <a:effectLst/>
                <a:latin typeface="+mn-lt"/>
                <a:ea typeface="+mn-ea"/>
                <a:cs typeface="+mn-cs"/>
              </a:rPr>
              <a:t>implicit</a:t>
            </a:r>
            <a:r>
              <a:rPr kumimoji="1" lang="en-US" sz="1200" kern="1200" dirty="0" smtClean="0">
                <a:solidFill>
                  <a:schemeClr val="tx1"/>
                </a:solidFill>
                <a:effectLst/>
                <a:latin typeface="+mn-lt"/>
                <a:ea typeface="+mn-ea"/>
                <a:cs typeface="+mn-cs"/>
              </a:rPr>
              <a:t> for Student Action (86 MOSTs; 65 non-MOSTs), while more responses to non-MOSTs were classified as </a:t>
            </a:r>
            <a:r>
              <a:rPr kumimoji="1" lang="en-US" sz="1200" i="1" kern="1200" dirty="0" smtClean="0">
                <a:solidFill>
                  <a:schemeClr val="tx1"/>
                </a:solidFill>
                <a:effectLst/>
                <a:latin typeface="+mn-lt"/>
                <a:ea typeface="+mn-ea"/>
                <a:cs typeface="+mn-cs"/>
              </a:rPr>
              <a:t>not</a:t>
            </a:r>
            <a:r>
              <a:rPr kumimoji="1" lang="en-US" sz="1200" kern="1200" dirty="0" smtClean="0">
                <a:solidFill>
                  <a:schemeClr val="tx1"/>
                </a:solidFill>
                <a:effectLst/>
                <a:latin typeface="+mn-lt"/>
                <a:ea typeface="+mn-ea"/>
                <a:cs typeface="+mn-cs"/>
              </a:rPr>
              <a:t> aligning with student actions (13 MOSTs; 34 non-MOSTs).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23</a:t>
            </a:fld>
            <a:endParaRPr kumimoji="1" lang="ja-JP" altLang="en-US"/>
          </a:p>
        </p:txBody>
      </p:sp>
    </p:spTree>
    <p:extLst>
      <p:ext uri="{BB962C8B-B14F-4D97-AF65-F5344CB8AC3E}">
        <p14:creationId xmlns:p14="http://schemas.microsoft.com/office/powerpoint/2010/main" val="1543789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sz="1200" kern="1200" dirty="0" smtClean="0">
                <a:solidFill>
                  <a:schemeClr val="tx1"/>
                </a:solidFill>
                <a:effectLst/>
                <a:latin typeface="+mn-lt"/>
                <a:ea typeface="+mn-ea"/>
                <a:cs typeface="+mn-cs"/>
              </a:rPr>
              <a:t>In terms of Student Ideas, 139 of the 198 total responses remained </a:t>
            </a:r>
            <a:r>
              <a:rPr kumimoji="1" lang="en-US" sz="1200" i="1" kern="1200" dirty="0" smtClean="0">
                <a:solidFill>
                  <a:schemeClr val="tx1"/>
                </a:solidFill>
                <a:effectLst/>
                <a:latin typeface="+mn-lt"/>
                <a:ea typeface="+mn-ea"/>
                <a:cs typeface="+mn-cs"/>
              </a:rPr>
              <a:t>core</a:t>
            </a:r>
            <a:r>
              <a:rPr kumimoji="1" lang="en-US" sz="1200" kern="1200" dirty="0" smtClean="0">
                <a:solidFill>
                  <a:schemeClr val="tx1"/>
                </a:solidFill>
                <a:effectLst/>
                <a:latin typeface="+mn-lt"/>
                <a:ea typeface="+mn-ea"/>
                <a:cs typeface="+mn-cs"/>
              </a:rPr>
              <a:t> to the SMT, and 19 of 198 were </a:t>
            </a:r>
            <a:r>
              <a:rPr kumimoji="1" lang="en-US" sz="1200" i="1" kern="1200" dirty="0" smtClean="0">
                <a:solidFill>
                  <a:schemeClr val="tx1"/>
                </a:solidFill>
                <a:effectLst/>
                <a:latin typeface="+mn-lt"/>
                <a:ea typeface="+mn-ea"/>
                <a:cs typeface="+mn-cs"/>
              </a:rPr>
              <a:t>peripheral</a:t>
            </a:r>
            <a:r>
              <a:rPr kumimoji="1"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sz="1200" kern="1200" dirty="0" smtClean="0">
                <a:solidFill>
                  <a:schemeClr val="tx1"/>
                </a:solidFill>
                <a:effectLst/>
                <a:latin typeface="+mn-lt"/>
                <a:ea typeface="+mn-ea"/>
                <a:cs typeface="+mn-cs"/>
              </a:rPr>
              <a:t>As with the student actions, more responses to MOSTs than non-MOSTs were classified as core or peripheral (89 MOST; 69 non-MOST), while more responses to non-MOSTs were classified as </a:t>
            </a:r>
            <a:r>
              <a:rPr kumimoji="1" lang="en-US" sz="1200" i="1" kern="1200" dirty="0" smtClean="0">
                <a:solidFill>
                  <a:schemeClr val="tx1"/>
                </a:solidFill>
                <a:effectLst/>
                <a:latin typeface="+mn-lt"/>
                <a:ea typeface="+mn-ea"/>
                <a:cs typeface="+mn-cs"/>
              </a:rPr>
              <a:t>other</a:t>
            </a:r>
            <a:r>
              <a:rPr kumimoji="1" lang="en-US" sz="1200" kern="1200" dirty="0" smtClean="0">
                <a:solidFill>
                  <a:schemeClr val="tx1"/>
                </a:solidFill>
                <a:effectLst/>
                <a:latin typeface="+mn-lt"/>
                <a:ea typeface="+mn-ea"/>
                <a:cs typeface="+mn-cs"/>
              </a:rPr>
              <a:t> and </a:t>
            </a:r>
            <a:r>
              <a:rPr kumimoji="1" lang="en-US" sz="1200" i="1" kern="1200" dirty="0" smtClean="0">
                <a:solidFill>
                  <a:schemeClr val="tx1"/>
                </a:solidFill>
                <a:effectLst/>
                <a:latin typeface="+mn-lt"/>
                <a:ea typeface="+mn-ea"/>
                <a:cs typeface="+mn-cs"/>
              </a:rPr>
              <a:t>not applicable </a:t>
            </a:r>
            <a:r>
              <a:rPr kumimoji="1" lang="en-US" sz="1200" kern="1200" dirty="0" smtClean="0">
                <a:solidFill>
                  <a:schemeClr val="tx1"/>
                </a:solidFill>
                <a:effectLst/>
                <a:latin typeface="+mn-lt"/>
                <a:ea typeface="+mn-ea"/>
                <a:cs typeface="+mn-cs"/>
              </a:rPr>
              <a:t>(10 MOSTs; 30 non-MOSTs). These findings suggest that teachers’ responses generally valued students’ contributions by incorporating their actions and ideas.</a:t>
            </a:r>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24</a:t>
            </a:fld>
            <a:endParaRPr kumimoji="1" lang="ja-JP" altLang="en-US"/>
          </a:p>
        </p:txBody>
      </p:sp>
    </p:spTree>
    <p:extLst>
      <p:ext uri="{BB962C8B-B14F-4D97-AF65-F5344CB8AC3E}">
        <p14:creationId xmlns:p14="http://schemas.microsoft.com/office/powerpoint/2010/main" val="1573452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25</a:t>
            </a:fld>
            <a:endParaRPr kumimoji="1" lang="ja-JP" altLang="en-US"/>
          </a:p>
        </p:txBody>
      </p:sp>
    </p:spTree>
    <p:extLst>
      <p:ext uri="{BB962C8B-B14F-4D97-AF65-F5344CB8AC3E}">
        <p14:creationId xmlns:p14="http://schemas.microsoft.com/office/powerpoint/2010/main" val="460419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sz="1200" kern="1200" dirty="0" smtClean="0">
                <a:solidFill>
                  <a:schemeClr val="tx1"/>
                </a:solidFill>
                <a:effectLst/>
                <a:latin typeface="+mn-lt"/>
                <a:ea typeface="+mn-ea"/>
                <a:cs typeface="+mn-cs"/>
              </a:rPr>
              <a:t>This type of response aligns with all four core principles underlying productive use of a MOST, as it positions the students as capable of collaboratively making sense of the SMT.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sz="1200" kern="1200" dirty="0" smtClean="0">
                <a:solidFill>
                  <a:schemeClr val="tx1"/>
                </a:solidFill>
                <a:effectLst/>
                <a:latin typeface="+mn-lt"/>
                <a:ea typeface="+mn-ea"/>
                <a:cs typeface="+mn-cs"/>
              </a:rPr>
              <a:t>engage all of the students in trying to come up with a situation where the coefficient is negative, increasing the likelihood of advancing the entire class’s understanding of the mathematics of linear equations. </a:t>
            </a:r>
          </a:p>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26</a:t>
            </a:fld>
            <a:endParaRPr kumimoji="1" lang="ja-JP" altLang="en-US"/>
          </a:p>
        </p:txBody>
      </p:sp>
    </p:spTree>
    <p:extLst>
      <p:ext uri="{BB962C8B-B14F-4D97-AF65-F5344CB8AC3E}">
        <p14:creationId xmlns:p14="http://schemas.microsoft.com/office/powerpoint/2010/main" val="197373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sz="1200" kern="1200" dirty="0" smtClean="0">
                <a:solidFill>
                  <a:schemeClr val="tx1"/>
                </a:solidFill>
                <a:effectLst/>
                <a:latin typeface="+mn-lt"/>
                <a:ea typeface="+mn-ea"/>
                <a:cs typeface="+mn-cs"/>
              </a:rPr>
              <a:t>Differentiating:</a:t>
            </a:r>
            <a:r>
              <a:rPr kumimoji="1" lang="en-US" sz="1200" kern="1200" baseline="0" dirty="0" smtClean="0">
                <a:solidFill>
                  <a:schemeClr val="tx1"/>
                </a:solidFill>
                <a:effectLst/>
                <a:latin typeface="+mn-lt"/>
                <a:ea typeface="+mn-ea"/>
                <a:cs typeface="+mn-cs"/>
              </a:rPr>
              <a:t> D</a:t>
            </a:r>
            <a:r>
              <a:rPr lang="en-US" sz="1200" dirty="0" smtClean="0"/>
              <a:t>ifferent moves were often employed in response to MOSTs and non-MOSTs</a:t>
            </a:r>
            <a:r>
              <a:rPr lang="en-US" sz="1200" dirty="0" smtClean="0">
                <a:latin typeface="+mn-lt"/>
              </a:rPr>
              <a:t>.</a:t>
            </a:r>
          </a:p>
          <a:p>
            <a:r>
              <a:rPr kumimoji="1" lang="en-US" sz="1200" kern="1200" baseline="0" dirty="0" smtClean="0">
                <a:solidFill>
                  <a:schemeClr val="tx1"/>
                </a:solidFill>
                <a:effectLst/>
                <a:latin typeface="+mn-lt"/>
                <a:ea typeface="+mn-ea"/>
                <a:cs typeface="+mn-cs"/>
              </a:rPr>
              <a:t>M</a:t>
            </a:r>
            <a:r>
              <a:rPr kumimoji="1" lang="en-US" sz="1200" kern="1200" dirty="0" smtClean="0">
                <a:solidFill>
                  <a:schemeClr val="tx1"/>
                </a:solidFill>
                <a:effectLst/>
                <a:latin typeface="+mn-lt"/>
                <a:ea typeface="+mn-ea"/>
                <a:cs typeface="+mn-cs"/>
              </a:rPr>
              <a:t>ost </a:t>
            </a:r>
            <a:r>
              <a:rPr kumimoji="1" lang="en-US" sz="1200" i="1" kern="1200" dirty="0" smtClean="0">
                <a:solidFill>
                  <a:schemeClr val="tx1"/>
                </a:solidFill>
                <a:effectLst/>
                <a:latin typeface="+mn-lt"/>
                <a:ea typeface="+mn-ea"/>
                <a:cs typeface="+mn-cs"/>
              </a:rPr>
              <a:t>whole class </a:t>
            </a:r>
            <a:r>
              <a:rPr kumimoji="1" lang="en-US" sz="1200" kern="1200" dirty="0" smtClean="0">
                <a:solidFill>
                  <a:schemeClr val="tx1"/>
                </a:solidFill>
                <a:effectLst/>
                <a:latin typeface="+mn-lt"/>
                <a:ea typeface="+mn-ea"/>
                <a:cs typeface="+mn-cs"/>
              </a:rPr>
              <a:t>actor responses occurred with MOSTs and most </a:t>
            </a:r>
            <a:r>
              <a:rPr kumimoji="1" lang="en-US" sz="1200" i="1" kern="1200" dirty="0" smtClean="0">
                <a:solidFill>
                  <a:schemeClr val="tx1"/>
                </a:solidFill>
                <a:effectLst/>
                <a:latin typeface="+mn-lt"/>
                <a:ea typeface="+mn-ea"/>
                <a:cs typeface="+mn-cs"/>
              </a:rPr>
              <a:t>teacher</a:t>
            </a:r>
            <a:r>
              <a:rPr kumimoji="1" lang="en-US" sz="1200" kern="1200" dirty="0" smtClean="0">
                <a:solidFill>
                  <a:schemeClr val="tx1"/>
                </a:solidFill>
                <a:effectLst/>
                <a:latin typeface="+mn-lt"/>
                <a:ea typeface="+mn-ea"/>
                <a:cs typeface="+mn-cs"/>
              </a:rPr>
              <a:t> actor responses occurred with non-MOSTs. </a:t>
            </a:r>
          </a:p>
          <a:p>
            <a:endParaRPr kumimoji="1" lang="en-US" sz="1200" kern="1200" dirty="0" smtClean="0">
              <a:solidFill>
                <a:schemeClr val="tx1"/>
              </a:solidFill>
              <a:effectLst/>
              <a:latin typeface="+mn-lt"/>
              <a:ea typeface="+mn-ea"/>
              <a:cs typeface="+mn-cs"/>
            </a:endParaRPr>
          </a:p>
          <a:p>
            <a:pPr>
              <a:spcBef>
                <a:spcPts val="0"/>
              </a:spcBef>
              <a:defRPr/>
            </a:pPr>
            <a:r>
              <a:rPr lang="en-US" dirty="0" smtClean="0">
                <a:latin typeface="+mn-lt"/>
              </a:rPr>
              <a:t>Contributes to the teacher response literature by illuminating</a:t>
            </a:r>
          </a:p>
          <a:p>
            <a:pPr lvl="1">
              <a:spcBef>
                <a:spcPts val="0"/>
              </a:spcBef>
              <a:defRPr/>
            </a:pPr>
            <a:r>
              <a:rPr lang="en-US" dirty="0" smtClean="0">
                <a:latin typeface="+mn-lt"/>
              </a:rPr>
              <a:t>how teachers’ responses vary depending on the potential the SMT that is shared has to support student mathematical learning</a:t>
            </a:r>
          </a:p>
          <a:p>
            <a:pPr lvl="1">
              <a:spcBef>
                <a:spcPts val="0"/>
              </a:spcBef>
              <a:defRPr/>
            </a:pPr>
            <a:r>
              <a:rPr lang="en-US" dirty="0" smtClean="0">
                <a:latin typeface="+mn-lt"/>
              </a:rPr>
              <a:t>why some teacher responses are more productive than others in particular situations</a:t>
            </a:r>
          </a:p>
          <a:p>
            <a:pPr marL="457200" lvl="1" indent="0">
              <a:spcBef>
                <a:spcPts val="0"/>
              </a:spcBef>
              <a:buNone/>
              <a:defRPr/>
            </a:pPr>
            <a:r>
              <a:rPr lang="en-US" dirty="0" smtClean="0">
                <a:latin typeface="+mn-lt"/>
              </a:rPr>
              <a:t> </a:t>
            </a:r>
          </a:p>
          <a:p>
            <a:pPr marL="0" indent="0">
              <a:spcBef>
                <a:spcPts val="0"/>
              </a:spcBef>
              <a:buNone/>
              <a:defRPr/>
            </a:pPr>
            <a:r>
              <a:rPr lang="en-US" dirty="0" smtClean="0">
                <a:latin typeface="+mn-lt"/>
              </a:rPr>
              <a:t> </a:t>
            </a:r>
          </a:p>
          <a:p>
            <a:pPr>
              <a:spcBef>
                <a:spcPts val="0"/>
              </a:spcBef>
              <a:defRPr/>
            </a:pPr>
            <a:r>
              <a:rPr lang="en-US" dirty="0" smtClean="0">
                <a:latin typeface="+mn-lt"/>
              </a:rPr>
              <a:t>Findings have the potential to help researchers and teacher educators develop a more nuanced understanding of what teachers are doing well and where they may need support, thus providing more focus to teacher development efforts</a:t>
            </a:r>
          </a:p>
          <a:p>
            <a:endParaRPr kumimoji="1" lang="en-US" sz="1200" kern="1200" dirty="0" smtClean="0">
              <a:solidFill>
                <a:schemeClr val="tx1"/>
              </a:solidFill>
              <a:effectLst/>
              <a:latin typeface="+mn-lt"/>
              <a:ea typeface="+mn-ea"/>
              <a:cs typeface="+mn-cs"/>
            </a:endParaRPr>
          </a:p>
          <a:p>
            <a:endParaRPr kumimoji="1"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27</a:t>
            </a:fld>
            <a:endParaRPr kumimoji="1" lang="ja-JP" altLang="en-US"/>
          </a:p>
        </p:txBody>
      </p:sp>
    </p:spTree>
    <p:extLst>
      <p:ext uri="{BB962C8B-B14F-4D97-AF65-F5344CB8AC3E}">
        <p14:creationId xmlns:p14="http://schemas.microsoft.com/office/powerpoint/2010/main" val="1087920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high-leverage instances of student thinking.</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4</a:t>
            </a:fld>
            <a:endParaRPr kumimoji="1" lang="ja-JP" altLang="en-US"/>
          </a:p>
        </p:txBody>
      </p:sp>
    </p:spTree>
    <p:extLst>
      <p:ext uri="{BB962C8B-B14F-4D97-AF65-F5344CB8AC3E}">
        <p14:creationId xmlns:p14="http://schemas.microsoft.com/office/powerpoint/2010/main" val="181568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2000" kern="1200" dirty="0" smtClean="0">
                <a:solidFill>
                  <a:schemeClr val="tx1"/>
                </a:solidFill>
                <a:effectLst/>
                <a:latin typeface="+mn-lt"/>
                <a:ea typeface="+mn-ea"/>
                <a:cs typeface="+mn-cs"/>
              </a:rPr>
              <a:t>Need to briefly</a:t>
            </a:r>
            <a:r>
              <a:rPr kumimoji="1" lang="en-US" sz="2000" kern="1200" baseline="0" dirty="0" smtClean="0">
                <a:solidFill>
                  <a:schemeClr val="tx1"/>
                </a:solidFill>
                <a:effectLst/>
                <a:latin typeface="+mn-lt"/>
                <a:ea typeface="+mn-ea"/>
                <a:cs typeface="+mn-cs"/>
              </a:rPr>
              <a:t> </a:t>
            </a:r>
            <a:r>
              <a:rPr kumimoji="1" lang="en-US" sz="2000" kern="1200" dirty="0" smtClean="0">
                <a:solidFill>
                  <a:schemeClr val="tx1"/>
                </a:solidFill>
                <a:effectLst/>
                <a:latin typeface="+mn-lt"/>
                <a:ea typeface="+mn-ea"/>
                <a:cs typeface="+mn-cs"/>
              </a:rPr>
              <a:t>discuss the different</a:t>
            </a:r>
            <a:r>
              <a:rPr kumimoji="1" lang="en-US" sz="2000" kern="1200" baseline="0" dirty="0" smtClean="0">
                <a:solidFill>
                  <a:schemeClr val="tx1"/>
                </a:solidFill>
                <a:effectLst/>
                <a:latin typeface="+mn-lt"/>
                <a:ea typeface="+mn-ea"/>
                <a:cs typeface="+mn-cs"/>
              </a:rPr>
              <a:t> potential of an instance based on where it falls on the framework.</a:t>
            </a:r>
            <a:endParaRPr kumimoji="1" lang="en-US" sz="2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5</a:t>
            </a:fld>
            <a:endParaRPr kumimoji="1" lang="ja-JP" altLang="en-US"/>
          </a:p>
        </p:txBody>
      </p:sp>
    </p:spTree>
    <p:extLst>
      <p:ext uri="{BB962C8B-B14F-4D97-AF65-F5344CB8AC3E}">
        <p14:creationId xmlns:p14="http://schemas.microsoft.com/office/powerpoint/2010/main" val="190782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solidFill>
                  <a:prstClr val="black"/>
                </a:solidFill>
              </a:rPr>
              <a:pPr/>
              <a:t>6</a:t>
            </a:fld>
            <a:endParaRPr kumimoji="1" lang="ja-JP" altLang="en-US">
              <a:solidFill>
                <a:prstClr val="black"/>
              </a:solidFill>
            </a:endParaRPr>
          </a:p>
        </p:txBody>
      </p:sp>
    </p:spTree>
    <p:extLst>
      <p:ext uri="{BB962C8B-B14F-4D97-AF65-F5344CB8AC3E}">
        <p14:creationId xmlns:p14="http://schemas.microsoft.com/office/powerpoint/2010/main" val="112195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 and this example.</a:t>
            </a:r>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7</a:t>
            </a:fld>
            <a:endParaRPr kumimoji="1" lang="ja-JP" altLang="en-US"/>
          </a:p>
        </p:txBody>
      </p:sp>
    </p:spTree>
    <p:extLst>
      <p:ext uri="{BB962C8B-B14F-4D97-AF65-F5344CB8AC3E}">
        <p14:creationId xmlns:p14="http://schemas.microsoft.com/office/powerpoint/2010/main" val="49983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solidFill>
                  <a:prstClr val="black"/>
                </a:solidFill>
              </a:rPr>
              <a:pPr/>
              <a:t>8</a:t>
            </a:fld>
            <a:endParaRPr kumimoji="1" lang="ja-JP" altLang="en-US">
              <a:solidFill>
                <a:prstClr val="black"/>
              </a:solidFill>
            </a:endParaRPr>
          </a:p>
        </p:txBody>
      </p:sp>
    </p:spTree>
    <p:extLst>
      <p:ext uri="{BB962C8B-B14F-4D97-AF65-F5344CB8AC3E}">
        <p14:creationId xmlns:p14="http://schemas.microsoft.com/office/powerpoint/2010/main" val="4912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solidFill>
                  <a:prstClr val="black"/>
                </a:solidFill>
              </a:rPr>
              <a:pPr/>
              <a:t>9</a:t>
            </a:fld>
            <a:endParaRPr kumimoji="1" lang="ja-JP" altLang="en-US">
              <a:solidFill>
                <a:prstClr val="black"/>
              </a:solidFill>
            </a:endParaRPr>
          </a:p>
        </p:txBody>
      </p:sp>
    </p:spTree>
    <p:extLst>
      <p:ext uri="{BB962C8B-B14F-4D97-AF65-F5344CB8AC3E}">
        <p14:creationId xmlns:p14="http://schemas.microsoft.com/office/powerpoint/2010/main" val="1744817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77803-A730-5241-A65D-42917B1CB6DB}" type="slidenum">
              <a:rPr kumimoji="1" lang="ja-JP" altLang="en-US" smtClean="0"/>
              <a:t>10</a:t>
            </a:fld>
            <a:endParaRPr kumimoji="1" lang="ja-JP" altLang="en-US"/>
          </a:p>
        </p:txBody>
      </p:sp>
    </p:spTree>
    <p:extLst>
      <p:ext uri="{BB962C8B-B14F-4D97-AF65-F5344CB8AC3E}">
        <p14:creationId xmlns:p14="http://schemas.microsoft.com/office/powerpoint/2010/main" val="106091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800">
                <a:latin typeface="Calisto MT"/>
                <a:cs typeface="Calisto MT"/>
              </a:defRPr>
            </a:lvl1pPr>
          </a:lstStyle>
          <a:p>
            <a:r>
              <a:rPr lang="en-US" dirty="0" smtClean="0"/>
              <a:t>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247779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800">
                <a:latin typeface="Calisto MT"/>
                <a:cs typeface="Calisto MT"/>
              </a:defRPr>
            </a:lvl1pPr>
          </a:lstStyle>
          <a:p>
            <a:r>
              <a:rPr lang="en-US" dirty="0" smtClean="0"/>
              <a:t>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156538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753" y="96620"/>
            <a:ext cx="8229600" cy="1143000"/>
          </a:xfrm>
        </p:spPr>
        <p:txBody>
          <a:bodyPr>
            <a:normAutofit/>
          </a:bodyPr>
          <a:lstStyle>
            <a:lvl1pPr algn="l">
              <a:defRPr sz="4400">
                <a:latin typeface="Calisto MT"/>
                <a:cs typeface="Calisto MT"/>
              </a:defRPr>
            </a:lvl1pPr>
          </a:lstStyle>
          <a:p>
            <a:r>
              <a:rPr lang="en-US" dirty="0" smtClean="0"/>
              <a:t>TITLE</a:t>
            </a:r>
            <a:endParaRPr lang="en-US" dirty="0"/>
          </a:p>
        </p:txBody>
      </p:sp>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355684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8636" y="136091"/>
            <a:ext cx="8229600" cy="1143000"/>
          </a:xfrm>
        </p:spPr>
        <p:txBody>
          <a:bodyPr/>
          <a:lstStyle>
            <a:lvl1pPr>
              <a:defRPr>
                <a:latin typeface="Calisto MT"/>
                <a:cs typeface="Calisto M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0656C-E5CC-B049-994B-E28EBC966DB0}"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311333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67006"/>
            <a:ext cx="8229600" cy="1143000"/>
          </a:xfrm>
        </p:spPr>
        <p:txBody>
          <a:bodyPr>
            <a:noAutofit/>
          </a:bodyPr>
          <a:lstStyle>
            <a:lvl1pPr algn="l">
              <a:defRPr sz="3600">
                <a:latin typeface="Trebuchet MS"/>
                <a:cs typeface="Trebuchet MS"/>
              </a:defRPr>
            </a:lvl1pPr>
          </a:lstStyle>
          <a:p>
            <a:r>
              <a:rPr lang="en-US" dirty="0" smtClean="0"/>
              <a:t>TITLE</a:t>
            </a:r>
            <a:endParaRPr lang="en-US" dirty="0"/>
          </a:p>
        </p:txBody>
      </p:sp>
      <p:sp>
        <p:nvSpPr>
          <p:cNvPr id="3" name="Content Placeholder 2"/>
          <p:cNvSpPr>
            <a:spLocks noGrp="1"/>
          </p:cNvSpPr>
          <p:nvPr>
            <p:ph idx="1"/>
          </p:nvPr>
        </p:nvSpPr>
        <p:spPr>
          <a:xfrm>
            <a:off x="457200" y="2010006"/>
            <a:ext cx="8229600" cy="4116157"/>
          </a:xfrm>
        </p:spPr>
        <p:txBody>
          <a:bodyPr/>
          <a:lstStyle>
            <a:lvl1pPr>
              <a:defRPr sz="2000">
                <a:latin typeface="Garamond"/>
                <a:cs typeface="Garamond"/>
              </a:defRPr>
            </a:lvl1pPr>
            <a:lvl2pPr>
              <a:defRPr sz="1800">
                <a:latin typeface="+mj-lt"/>
              </a:defRPr>
            </a:lvl2pPr>
            <a:lvl3pPr>
              <a:defRPr sz="1600">
                <a:latin typeface="+mj-lt"/>
              </a:defRPr>
            </a:lvl3pPr>
            <a:lvl4pPr>
              <a:defRPr sz="1400">
                <a:latin typeface="+mj-lt"/>
              </a:defRPr>
            </a:lvl4pPr>
            <a:lvl5pPr>
              <a:defRPr sz="1400">
                <a:latin typeface="+mj-l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solidFill>
                  <a:prstClr val="black">
                    <a:tint val="75000"/>
                  </a:prstClr>
                </a:solidFill>
              </a:rPr>
              <a:pPr/>
              <a:t>11/17/18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C5975D-DB3F-FC48-BCB9-588D391454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676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600">
                <a:latin typeface="Trebuchet MS"/>
                <a:cs typeface="Trebuchet MS"/>
              </a:defRPr>
            </a:lvl1pPr>
          </a:lstStyle>
          <a:p>
            <a:r>
              <a:rPr lang="en-US" dirty="0" smtClean="0"/>
              <a:t>Title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solidFill>
                  <a:prstClr val="black">
                    <a:tint val="75000"/>
                  </a:prstClr>
                </a:solidFill>
              </a:rPr>
              <a:pPr/>
              <a:t>11/17/18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C5975D-DB3F-FC48-BCB9-588D391454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0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2371"/>
            <a:ext cx="8229600" cy="1143000"/>
          </a:xfrm>
        </p:spPr>
        <p:txBody>
          <a:bodyPr>
            <a:normAutofit/>
          </a:bodyPr>
          <a:lstStyle>
            <a:lvl1pPr algn="l">
              <a:defRPr sz="3600">
                <a:latin typeface="Trebuchet MS"/>
                <a:cs typeface="Trebuchet MS"/>
              </a:defRPr>
            </a:lvl1pPr>
          </a:lstStyle>
          <a:p>
            <a:r>
              <a:rPr lang="en-US" altLang="ja-JP" smtClean="0"/>
              <a:t>Click to edit Master title style</a:t>
            </a:r>
            <a:endParaRPr lang="en-US" dirty="0"/>
          </a:p>
        </p:txBody>
      </p:sp>
      <p:sp>
        <p:nvSpPr>
          <p:cNvPr id="3" name="Content Placeholder 2"/>
          <p:cNvSpPr>
            <a:spLocks noGrp="1"/>
          </p:cNvSpPr>
          <p:nvPr>
            <p:ph sz="half" idx="1"/>
          </p:nvPr>
        </p:nvSpPr>
        <p:spPr>
          <a:xfrm>
            <a:off x="457200" y="2050893"/>
            <a:ext cx="4038600" cy="407527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48200" y="2050893"/>
            <a:ext cx="4038600" cy="407527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p>
            <a:fld id="{3130656C-E5CC-B049-994B-E28EBC966DB0}" type="datetimeFigureOut">
              <a:rPr lang="en-US" smtClean="0">
                <a:solidFill>
                  <a:prstClr val="black">
                    <a:tint val="75000"/>
                  </a:prstClr>
                </a:solidFill>
              </a:rPr>
              <a:pPr/>
              <a:t>11/17/18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C5975D-DB3F-FC48-BCB9-588D391454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29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9"/>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30"/>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31"/>
          <p:cNvSpPr>
            <a:spLocks noGrp="1" noChangeArrowheads="1"/>
          </p:cNvSpPr>
          <p:nvPr>
            <p:ph type="sldNum" sz="quarter" idx="12"/>
          </p:nvPr>
        </p:nvSpPr>
        <p:spPr>
          <a:ln/>
        </p:spPr>
        <p:txBody>
          <a:bodyPr/>
          <a:lstStyle>
            <a:lvl1pPr>
              <a:defRPr/>
            </a:lvl1pPr>
          </a:lstStyle>
          <a:p>
            <a:pPr>
              <a:defRPr/>
            </a:pPr>
            <a:fld id="{8F7143DD-C363-B845-91D6-0C20A97A8B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125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58841" y="1568251"/>
            <a:ext cx="4669259" cy="1860749"/>
          </a:xfrm>
        </p:spPr>
        <p:txBody>
          <a:bodyPr>
            <a:normAutofit/>
          </a:bodyPr>
          <a:lstStyle>
            <a:lvl1pPr>
              <a:defRPr sz="3600">
                <a:solidFill>
                  <a:schemeClr val="tx2"/>
                </a:solidFill>
                <a:latin typeface="Trebuchet MS"/>
                <a:cs typeface="Trebuchet MS"/>
              </a:defRPr>
            </a:lvl1pPr>
          </a:lstStyle>
          <a:p>
            <a:r>
              <a:rPr lang="en-US" dirty="0" smtClean="0"/>
              <a:t>Title</a:t>
            </a:r>
            <a:endParaRPr lang="en-US" dirty="0"/>
          </a:p>
        </p:txBody>
      </p:sp>
      <p:sp>
        <p:nvSpPr>
          <p:cNvPr id="3" name="Subtitle 2"/>
          <p:cNvSpPr>
            <a:spLocks noGrp="1"/>
          </p:cNvSpPr>
          <p:nvPr>
            <p:ph type="subTitle" idx="1"/>
          </p:nvPr>
        </p:nvSpPr>
        <p:spPr>
          <a:xfrm>
            <a:off x="4258841" y="3630076"/>
            <a:ext cx="4669259" cy="1752600"/>
          </a:xfrm>
        </p:spPr>
        <p:txBody>
          <a:bodyPr>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solidFill>
                  <a:prstClr val="black">
                    <a:tint val="75000"/>
                  </a:prstClr>
                </a:solidFill>
              </a:rPr>
              <a:pPr/>
              <a:t>11/17/18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C5975D-DB3F-FC48-BCB9-588D391454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90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753" y="96620"/>
            <a:ext cx="8229600" cy="1143000"/>
          </a:xfrm>
        </p:spPr>
        <p:txBody>
          <a:bodyPr>
            <a:normAutofit/>
          </a:bodyPr>
          <a:lstStyle>
            <a:lvl1pPr algn="l">
              <a:defRPr sz="4400">
                <a:latin typeface="Calisto MT"/>
                <a:cs typeface="Calisto MT"/>
              </a:defRPr>
            </a:lvl1pPr>
          </a:lstStyle>
          <a:p>
            <a:r>
              <a:rPr lang="en-US" dirty="0" smtClean="0"/>
              <a:t>TITLE</a:t>
            </a:r>
            <a:endParaRPr lang="en-US" dirty="0"/>
          </a:p>
        </p:txBody>
      </p:sp>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solidFill>
                  <a:prstClr val="black">
                    <a:tint val="75000"/>
                  </a:prstClr>
                </a:solidFill>
              </a:rPr>
              <a:pPr/>
              <a:t>11/17/18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C5975D-DB3F-FC48-BCB9-588D391454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9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753" y="96620"/>
            <a:ext cx="8229600" cy="1143000"/>
          </a:xfrm>
        </p:spPr>
        <p:txBody>
          <a:bodyPr>
            <a:normAutofit/>
          </a:bodyPr>
          <a:lstStyle>
            <a:lvl1pPr algn="l">
              <a:defRPr sz="4400">
                <a:latin typeface="Calisto MT"/>
                <a:cs typeface="Calisto MT"/>
              </a:defRPr>
            </a:lvl1pPr>
          </a:lstStyle>
          <a:p>
            <a:r>
              <a:rPr lang="en-US" dirty="0" smtClean="0"/>
              <a:t>TITLE</a:t>
            </a:r>
            <a:endParaRPr lang="en-US" dirty="0"/>
          </a:p>
        </p:txBody>
      </p:sp>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215958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8636" y="136091"/>
            <a:ext cx="8229600" cy="1143000"/>
          </a:xfrm>
        </p:spPr>
        <p:txBody>
          <a:bodyPr/>
          <a:lstStyle>
            <a:lvl1pPr>
              <a:defRPr>
                <a:latin typeface="Calisto MT"/>
                <a:cs typeface="Calisto MT"/>
              </a:defRPr>
            </a:lvl1pPr>
          </a:lstStyle>
          <a:p>
            <a:r>
              <a:rPr lang="en-US" altLang="ja-JP"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5" name="Date Placeholder 4"/>
          <p:cNvSpPr>
            <a:spLocks noGrp="1"/>
          </p:cNvSpPr>
          <p:nvPr>
            <p:ph type="dt" sz="half" idx="10"/>
          </p:nvPr>
        </p:nvSpPr>
        <p:spPr/>
        <p:txBody>
          <a:bodyPr/>
          <a:lstStyle/>
          <a:p>
            <a:fld id="{3130656C-E5CC-B049-994B-E28EBC966DB0}"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340609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800">
                <a:latin typeface="Calisto MT"/>
                <a:cs typeface="Calisto MT"/>
              </a:defRPr>
            </a:lvl1pPr>
          </a:lstStyle>
          <a:p>
            <a:r>
              <a:rPr lang="en-US" dirty="0" smtClean="0"/>
              <a:t>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238950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753" y="96620"/>
            <a:ext cx="8229600" cy="1143000"/>
          </a:xfrm>
        </p:spPr>
        <p:txBody>
          <a:bodyPr>
            <a:normAutofit/>
          </a:bodyPr>
          <a:lstStyle>
            <a:lvl1pPr algn="l">
              <a:defRPr sz="4400">
                <a:latin typeface="Calisto MT"/>
                <a:cs typeface="Calisto MT"/>
              </a:defRPr>
            </a:lvl1pPr>
          </a:lstStyle>
          <a:p>
            <a:r>
              <a:rPr lang="en-US" dirty="0" smtClean="0"/>
              <a:t>TITLE</a:t>
            </a:r>
            <a:endParaRPr lang="en-US" dirty="0"/>
          </a:p>
        </p:txBody>
      </p:sp>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130030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8636" y="136091"/>
            <a:ext cx="8229600" cy="1143000"/>
          </a:xfrm>
        </p:spPr>
        <p:txBody>
          <a:bodyPr/>
          <a:lstStyle>
            <a:lvl1pPr>
              <a:defRPr>
                <a:latin typeface="Calisto MT"/>
                <a:cs typeface="Calisto M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0656C-E5CC-B049-994B-E28EBC966DB0}"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287190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800">
                <a:latin typeface="Calisto MT"/>
                <a:cs typeface="Calisto MT"/>
              </a:defRPr>
            </a:lvl1pPr>
          </a:lstStyle>
          <a:p>
            <a:r>
              <a:rPr lang="en-US" dirty="0" smtClean="0"/>
              <a:t>Title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82441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753" y="96620"/>
            <a:ext cx="8229600" cy="1143000"/>
          </a:xfrm>
        </p:spPr>
        <p:txBody>
          <a:bodyPr>
            <a:normAutofit/>
          </a:bodyPr>
          <a:lstStyle>
            <a:lvl1pPr algn="l">
              <a:defRPr sz="4400">
                <a:latin typeface="Calisto MT"/>
                <a:cs typeface="Calisto MT"/>
              </a:defRPr>
            </a:lvl1pPr>
          </a:lstStyle>
          <a:p>
            <a:r>
              <a:rPr lang="en-US" dirty="0" smtClean="0"/>
              <a:t>TITLE</a:t>
            </a:r>
            <a:endParaRPr lang="en-US" dirty="0"/>
          </a:p>
        </p:txBody>
      </p:sp>
      <p:sp>
        <p:nvSpPr>
          <p:cNvPr id="3" name="Content Placeholder 2"/>
          <p:cNvSpPr>
            <a:spLocks noGrp="1"/>
          </p:cNvSpPr>
          <p:nvPr>
            <p:ph idx="1"/>
          </p:nvPr>
        </p:nvSpPr>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130656C-E5CC-B049-994B-E28EBC966DB0}"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370842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8636" y="136091"/>
            <a:ext cx="8229600" cy="1143000"/>
          </a:xfrm>
        </p:spPr>
        <p:txBody>
          <a:bodyPr/>
          <a:lstStyle>
            <a:lvl1pPr>
              <a:defRPr>
                <a:latin typeface="Calisto MT"/>
                <a:cs typeface="Calisto M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0656C-E5CC-B049-994B-E28EBC966DB0}"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5975D-DB3F-FC48-BCB9-588D39145405}" type="slidenum">
              <a:rPr lang="en-US" smtClean="0"/>
              <a:t>‹#›</a:t>
            </a:fld>
            <a:endParaRPr lang="en-US"/>
          </a:p>
        </p:txBody>
      </p:sp>
    </p:spTree>
    <p:extLst>
      <p:ext uri="{BB962C8B-B14F-4D97-AF65-F5344CB8AC3E}">
        <p14:creationId xmlns:p14="http://schemas.microsoft.com/office/powerpoint/2010/main" val="467258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theme" Target="../theme/theme3.xml"/><Relationship Id="rId5"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theme" Target="../theme/theme4.xml"/><Relationship Id="rId5" Type="http://schemas.openxmlformats.org/officeDocument/2006/relationships/image" Target="../media/image4.jp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5.xml"/><Relationship Id="rId6" Type="http://schemas.openxmlformats.org/officeDocument/2006/relationships/image" Target="../media/image5.jp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image" Target="../media/image6.jp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0656C-E5CC-B049-994B-E28EBC966DB0}" type="datetimeFigureOut">
              <a:rPr lang="en-US" smtClean="0"/>
              <a:t>11/17/18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5975D-DB3F-FC48-BCB9-588D39145405}" type="slidenum">
              <a:rPr lang="en-US" smtClean="0"/>
              <a:t>‹#›</a:t>
            </a:fld>
            <a:endParaRPr lang="en-US"/>
          </a:p>
        </p:txBody>
      </p:sp>
      <p:pic>
        <p:nvPicPr>
          <p:cNvPr id="7" name="Picture 6" descr="template-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4434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BBE4-7999-D54B-8536-A3EE228AA83A}" type="datetimeFigureOut">
              <a:rPr lang="en-US" smtClean="0"/>
              <a:t>11/17/18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78594-78E3-E041-9997-CC4086C69E39}" type="slidenum">
              <a:rPr lang="en-US" smtClean="0"/>
              <a:t>‹#›</a:t>
            </a:fld>
            <a:endParaRPr lang="en-US"/>
          </a:p>
        </p:txBody>
      </p:sp>
      <p:pic>
        <p:nvPicPr>
          <p:cNvPr id="7" name="Picture 6" descr="templat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689498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4785A-8E50-244D-8FB9-490BF0757050}" type="datetimeFigureOut">
              <a:rPr lang="en-US" smtClean="0"/>
              <a:t>11/17/18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CD310-88AA-3547-926F-F1DBE73E0F25}" type="slidenum">
              <a:rPr lang="en-US" smtClean="0"/>
              <a:t>‹#›</a:t>
            </a:fld>
            <a:endParaRPr lang="en-US"/>
          </a:p>
        </p:txBody>
      </p:sp>
      <p:pic>
        <p:nvPicPr>
          <p:cNvPr id="7" name="Picture 6" descr="template-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986976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DDCDF-3E83-7341-8E9F-3CF782FF3634}" type="datetimeFigureOut">
              <a:rPr lang="en-US" smtClean="0"/>
              <a:t>11/17/18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8D74E-DFC3-D145-AA15-AFD38CD30667}" type="slidenum">
              <a:rPr lang="en-US" smtClean="0"/>
              <a:t>‹#›</a:t>
            </a:fld>
            <a:endParaRPr lang="en-US"/>
          </a:p>
        </p:txBody>
      </p:sp>
      <p:pic>
        <p:nvPicPr>
          <p:cNvPr id="7" name="Picture 6" descr="template-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66493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183"/>
            <a:ext cx="8229600" cy="1143000"/>
          </a:xfrm>
          <a:prstGeom prst="rect">
            <a:avLst/>
          </a:prstGeom>
        </p:spPr>
        <p:txBody>
          <a:bodyPr vert="horz" lIns="91440" tIns="45720" rIns="91440" bIns="45720" rtlCol="0" anchor="ctr">
            <a:normAutofit/>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457200" y="2134178"/>
            <a:ext cx="8229600" cy="3991985"/>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FCBBE4-7999-D54B-8536-A3EE228AA83A}" type="datetimeFigureOut">
              <a:rPr lang="en-US" smtClean="0">
                <a:solidFill>
                  <a:prstClr val="black">
                    <a:tint val="75000"/>
                  </a:prstClr>
                </a:solidFill>
              </a:rPr>
              <a:pPr defTabSz="914400"/>
              <a:t>11/17/18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0878594-78E3-E041-9997-CC4086C69E39}" type="slidenum">
              <a:rPr lang="en-US" smtClean="0">
                <a:solidFill>
                  <a:prstClr val="black">
                    <a:tint val="75000"/>
                  </a:prstClr>
                </a:solidFill>
              </a:rPr>
              <a:pPr defTabSz="914400"/>
              <a:t>‹#›</a:t>
            </a:fld>
            <a:endParaRPr lang="en-US">
              <a:solidFill>
                <a:prstClr val="black">
                  <a:tint val="75000"/>
                </a:prstClr>
              </a:solidFill>
            </a:endParaRPr>
          </a:p>
        </p:txBody>
      </p:sp>
      <p:pic>
        <p:nvPicPr>
          <p:cNvPr id="7" name="Picture 6" descr="new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228417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xStyles>
    <p:titleStyle>
      <a:lvl1pPr algn="l" defTabSz="457200" rtl="0" eaLnBrk="1" latinLnBrk="0" hangingPunct="1">
        <a:spcBef>
          <a:spcPct val="0"/>
        </a:spcBef>
        <a:buNone/>
        <a:defRPr kumimoji="1" sz="3600" kern="1200">
          <a:solidFill>
            <a:schemeClr val="tx1"/>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kumimoji="1"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CFCBBE4-7999-D54B-8536-A3EE228AA83A}" type="datetimeFigureOut">
              <a:rPr lang="en-US" smtClean="0">
                <a:solidFill>
                  <a:prstClr val="black">
                    <a:tint val="75000"/>
                  </a:prstClr>
                </a:solidFill>
              </a:rPr>
              <a:pPr defTabSz="914400"/>
              <a:t>11/17/18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0878594-78E3-E041-9997-CC4086C69E39}" type="slidenum">
              <a:rPr lang="en-US" smtClean="0">
                <a:solidFill>
                  <a:prstClr val="black">
                    <a:tint val="75000"/>
                  </a:prstClr>
                </a:solidFill>
              </a:rPr>
              <a:pPr defTabSz="914400"/>
              <a:t>‹#›</a:t>
            </a:fld>
            <a:endParaRPr lang="en-US">
              <a:solidFill>
                <a:prstClr val="black">
                  <a:tint val="75000"/>
                </a:prstClr>
              </a:solidFill>
            </a:endParaRPr>
          </a:p>
        </p:txBody>
      </p:sp>
      <p:pic>
        <p:nvPicPr>
          <p:cNvPr id="7" name="Picture 6" descr="tit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191000" y="1468850"/>
            <a:ext cx="4495800" cy="1566450"/>
          </a:xfrm>
          <a:prstGeom prst="rect">
            <a:avLst/>
          </a:prstGeom>
        </p:spPr>
        <p:txBody>
          <a:bodyPr vert="horz" lIns="91440" tIns="45720" rIns="91440" bIns="45720" rtlCol="0" anchor="ctr">
            <a:normAutofit/>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4191000" y="3259550"/>
            <a:ext cx="4495800" cy="2277649"/>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Tree>
    <p:extLst>
      <p:ext uri="{BB962C8B-B14F-4D97-AF65-F5344CB8AC3E}">
        <p14:creationId xmlns:p14="http://schemas.microsoft.com/office/powerpoint/2010/main" val="743448635"/>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l" defTabSz="457200" rtl="0" eaLnBrk="1" latinLnBrk="0" hangingPunct="1">
        <a:spcBef>
          <a:spcPct val="0"/>
        </a:spcBef>
        <a:buNone/>
        <a:defRPr kumimoji="1" sz="3600" kern="1200">
          <a:solidFill>
            <a:schemeClr val="tx2"/>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kumimoji="1" sz="20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kumimoji="1" sz="1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kumimoji="1" sz="16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kumimoji="1" sz="14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kumimoji="1" sz="14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1440" y="672356"/>
            <a:ext cx="5412559" cy="1860749"/>
          </a:xfrm>
        </p:spPr>
        <p:txBody>
          <a:bodyPr>
            <a:normAutofit/>
          </a:bodyPr>
          <a:lstStyle/>
          <a:p>
            <a:pPr algn="ctr"/>
            <a:r>
              <a:rPr lang="en-US" sz="2400" b="1" dirty="0">
                <a:latin typeface="Century Gothic" charset="0"/>
                <a:ea typeface="Century Gothic" charset="0"/>
                <a:cs typeface="Century Gothic" charset="0"/>
              </a:rPr>
              <a:t>Teachers’ </a:t>
            </a:r>
            <a:r>
              <a:rPr lang="en-US" sz="2400" b="1" dirty="0" smtClean="0">
                <a:latin typeface="Century Gothic" charset="0"/>
                <a:ea typeface="Century Gothic" charset="0"/>
                <a:cs typeface="Century Gothic" charset="0"/>
              </a:rPr>
              <a:t>Responses to Instances </a:t>
            </a:r>
            <a:br>
              <a:rPr lang="en-US" sz="2400" b="1" dirty="0" smtClean="0">
                <a:latin typeface="Century Gothic" charset="0"/>
                <a:ea typeface="Century Gothic" charset="0"/>
                <a:cs typeface="Century Gothic" charset="0"/>
              </a:rPr>
            </a:br>
            <a:r>
              <a:rPr lang="en-US" sz="2400" b="1" dirty="0" smtClean="0">
                <a:latin typeface="Century Gothic" charset="0"/>
                <a:ea typeface="Century Gothic" charset="0"/>
                <a:cs typeface="Century Gothic" charset="0"/>
              </a:rPr>
              <a:t>of Student Mathematical Thinking with Varied Potential to Support </a:t>
            </a:r>
            <a:br>
              <a:rPr lang="en-US" sz="2400" b="1" dirty="0" smtClean="0">
                <a:latin typeface="Century Gothic" charset="0"/>
                <a:ea typeface="Century Gothic" charset="0"/>
                <a:cs typeface="Century Gothic" charset="0"/>
              </a:rPr>
            </a:br>
            <a:r>
              <a:rPr lang="en-US" sz="2400" b="1" dirty="0" smtClean="0">
                <a:latin typeface="Century Gothic" charset="0"/>
                <a:ea typeface="Century Gothic" charset="0"/>
                <a:cs typeface="Century Gothic" charset="0"/>
              </a:rPr>
              <a:t>Student Learning</a:t>
            </a:r>
            <a:endParaRPr lang="en-US" sz="2400" b="1" dirty="0">
              <a:latin typeface="Century Gothic" charset="0"/>
              <a:ea typeface="Century Gothic" charset="0"/>
              <a:cs typeface="Century Gothic" charset="0"/>
            </a:endParaRPr>
          </a:p>
        </p:txBody>
      </p:sp>
      <p:sp>
        <p:nvSpPr>
          <p:cNvPr id="3" name="Subtitle 2"/>
          <p:cNvSpPr>
            <a:spLocks noGrp="1"/>
          </p:cNvSpPr>
          <p:nvPr>
            <p:ph type="subTitle" idx="1"/>
          </p:nvPr>
        </p:nvSpPr>
        <p:spPr>
          <a:xfrm>
            <a:off x="3781775" y="2533105"/>
            <a:ext cx="5412560" cy="1966351"/>
          </a:xfrm>
        </p:spPr>
        <p:txBody>
          <a:bodyPr>
            <a:normAutofit/>
          </a:bodyPr>
          <a:lstStyle/>
          <a:p>
            <a:pPr algn="ctr"/>
            <a:r>
              <a:rPr lang="en-US" altLang="ja-JP" sz="1800" b="1" dirty="0" smtClean="0">
                <a:solidFill>
                  <a:schemeClr val="accent1">
                    <a:lumMod val="75000"/>
                  </a:schemeClr>
                </a:solidFill>
                <a:latin typeface="Helvitica"/>
                <a:cs typeface="Helvitica"/>
              </a:rPr>
              <a:t>Shari L. Stockero</a:t>
            </a:r>
            <a:r>
              <a:rPr lang="en-US" altLang="ja-JP" sz="1800" dirty="0">
                <a:solidFill>
                  <a:schemeClr val="accent1">
                    <a:lumMod val="75000"/>
                  </a:schemeClr>
                </a:solidFill>
                <a:latin typeface="Helvitica"/>
                <a:cs typeface="Helvitica"/>
              </a:rPr>
              <a:t> – </a:t>
            </a:r>
            <a:r>
              <a:rPr lang="en-US" altLang="ja-JP" sz="1800" dirty="0" smtClean="0">
                <a:solidFill>
                  <a:schemeClr val="accent1">
                    <a:lumMod val="75000"/>
                  </a:schemeClr>
                </a:solidFill>
                <a:latin typeface="Helvitica"/>
                <a:cs typeface="Helvitica"/>
              </a:rPr>
              <a:t>Michigan </a:t>
            </a:r>
            <a:r>
              <a:rPr lang="en-US" altLang="ja-JP" sz="1800" dirty="0">
                <a:solidFill>
                  <a:schemeClr val="accent1">
                    <a:lumMod val="75000"/>
                  </a:schemeClr>
                </a:solidFill>
                <a:latin typeface="Helvitica"/>
                <a:cs typeface="Helvitica"/>
              </a:rPr>
              <a:t>Technological </a:t>
            </a:r>
            <a:r>
              <a:rPr lang="en-US" altLang="ja-JP" sz="1800" dirty="0" smtClean="0">
                <a:solidFill>
                  <a:schemeClr val="accent1">
                    <a:lumMod val="75000"/>
                  </a:schemeClr>
                </a:solidFill>
                <a:latin typeface="Helvitica"/>
                <a:cs typeface="Helvitica"/>
              </a:rPr>
              <a:t>University</a:t>
            </a:r>
          </a:p>
          <a:p>
            <a:pPr algn="ctr"/>
            <a:r>
              <a:rPr lang="en-US" altLang="ja-JP" sz="1800" b="1" dirty="0" smtClean="0">
                <a:solidFill>
                  <a:schemeClr val="accent1">
                    <a:lumMod val="75000"/>
                  </a:schemeClr>
                </a:solidFill>
                <a:latin typeface="Helvitica"/>
                <a:cs typeface="Helvitica"/>
              </a:rPr>
              <a:t>Ben </a:t>
            </a:r>
            <a:r>
              <a:rPr lang="en-US" altLang="ja-JP" sz="1800" b="1" dirty="0" err="1" smtClean="0">
                <a:solidFill>
                  <a:schemeClr val="accent1">
                    <a:lumMod val="75000"/>
                  </a:schemeClr>
                </a:solidFill>
                <a:latin typeface="Helvitica"/>
                <a:cs typeface="Helvitica"/>
              </a:rPr>
              <a:t>Freeburn</a:t>
            </a:r>
            <a:r>
              <a:rPr lang="en-US" altLang="ja-JP" sz="1800" dirty="0" smtClean="0">
                <a:solidFill>
                  <a:schemeClr val="accent1">
                    <a:lumMod val="75000"/>
                  </a:schemeClr>
                </a:solidFill>
                <a:latin typeface="Helvitica"/>
                <a:cs typeface="Helvitica"/>
              </a:rPr>
              <a:t>– Western Michigan University</a:t>
            </a:r>
            <a:endParaRPr lang="en-US" altLang="ja-JP" sz="1800" dirty="0">
              <a:solidFill>
                <a:schemeClr val="accent1">
                  <a:lumMod val="75000"/>
                </a:schemeClr>
              </a:solidFill>
              <a:latin typeface="Helvitica"/>
              <a:cs typeface="Helvitica"/>
            </a:endParaRPr>
          </a:p>
          <a:p>
            <a:pPr algn="ctr"/>
            <a:r>
              <a:rPr lang="en-US" altLang="ja-JP" sz="1800" b="1" dirty="0" smtClean="0">
                <a:solidFill>
                  <a:schemeClr val="accent1">
                    <a:lumMod val="75000"/>
                  </a:schemeClr>
                </a:solidFill>
                <a:latin typeface="Helvitica"/>
                <a:cs typeface="Helvitica"/>
              </a:rPr>
              <a:t>Laura R. Van Zoest</a:t>
            </a:r>
            <a:r>
              <a:rPr lang="en-US" altLang="ja-JP" sz="1800" dirty="0" smtClean="0">
                <a:solidFill>
                  <a:schemeClr val="accent1">
                    <a:lumMod val="75000"/>
                  </a:schemeClr>
                </a:solidFill>
                <a:latin typeface="Helvitica"/>
                <a:cs typeface="Helvitica"/>
              </a:rPr>
              <a:t> </a:t>
            </a:r>
            <a:r>
              <a:rPr lang="en-US" altLang="ja-JP" sz="1800" dirty="0">
                <a:solidFill>
                  <a:schemeClr val="accent1">
                    <a:lumMod val="75000"/>
                  </a:schemeClr>
                </a:solidFill>
                <a:latin typeface="Helvitica"/>
                <a:cs typeface="Helvitica"/>
              </a:rPr>
              <a:t>– Western </a:t>
            </a:r>
            <a:r>
              <a:rPr lang="en-US" altLang="ja-JP" sz="1800" dirty="0" smtClean="0">
                <a:solidFill>
                  <a:schemeClr val="accent1">
                    <a:lumMod val="75000"/>
                  </a:schemeClr>
                </a:solidFill>
                <a:latin typeface="Helvitica"/>
                <a:cs typeface="Helvitica"/>
              </a:rPr>
              <a:t>Michigan University</a:t>
            </a:r>
          </a:p>
          <a:p>
            <a:pPr algn="ctr"/>
            <a:r>
              <a:rPr lang="en-US" altLang="ja-JP" sz="1800" b="1" dirty="0">
                <a:solidFill>
                  <a:schemeClr val="accent1">
                    <a:lumMod val="75000"/>
                  </a:schemeClr>
                </a:solidFill>
                <a:latin typeface="Helvitica"/>
                <a:cs typeface="Helvitica"/>
              </a:rPr>
              <a:t>Blake E. Peterson </a:t>
            </a:r>
            <a:r>
              <a:rPr lang="en-US" altLang="ja-JP" sz="1800" dirty="0">
                <a:solidFill>
                  <a:schemeClr val="accent1">
                    <a:lumMod val="75000"/>
                  </a:schemeClr>
                </a:solidFill>
                <a:latin typeface="Helvitica"/>
                <a:cs typeface="Helvitica"/>
              </a:rPr>
              <a:t>–</a:t>
            </a:r>
            <a:r>
              <a:rPr lang="en-US" altLang="ja-JP" sz="1800" b="1" dirty="0" smtClean="0">
                <a:solidFill>
                  <a:schemeClr val="accent1">
                    <a:lumMod val="75000"/>
                  </a:schemeClr>
                </a:solidFill>
                <a:latin typeface="Helvitica"/>
                <a:cs typeface="Helvitica"/>
              </a:rPr>
              <a:t> </a:t>
            </a:r>
            <a:r>
              <a:rPr lang="en-US" altLang="ja-JP" sz="1800" dirty="0">
                <a:solidFill>
                  <a:schemeClr val="accent1">
                    <a:lumMod val="75000"/>
                  </a:schemeClr>
                </a:solidFill>
                <a:latin typeface="Helvitica"/>
                <a:cs typeface="Helvitica"/>
              </a:rPr>
              <a:t>Brigham Young </a:t>
            </a:r>
            <a:r>
              <a:rPr lang="en-US" altLang="ja-JP" sz="1800" dirty="0" smtClean="0">
                <a:solidFill>
                  <a:schemeClr val="accent1">
                    <a:lumMod val="75000"/>
                  </a:schemeClr>
                </a:solidFill>
                <a:latin typeface="Helvitica"/>
                <a:cs typeface="Helvitica"/>
              </a:rPr>
              <a:t>University</a:t>
            </a:r>
          </a:p>
          <a:p>
            <a:pPr algn="ctr"/>
            <a:r>
              <a:rPr lang="en-US" altLang="ja-JP" sz="1800" b="1" dirty="0" smtClean="0">
                <a:solidFill>
                  <a:schemeClr val="accent1">
                    <a:lumMod val="75000"/>
                  </a:schemeClr>
                </a:solidFill>
                <a:latin typeface="Helvitica"/>
                <a:cs typeface="Helvitica"/>
              </a:rPr>
              <a:t>Keith R. </a:t>
            </a:r>
            <a:r>
              <a:rPr lang="en-US" altLang="ja-JP" sz="1800" b="1" dirty="0" err="1" smtClean="0">
                <a:solidFill>
                  <a:schemeClr val="accent1">
                    <a:lumMod val="75000"/>
                  </a:schemeClr>
                </a:solidFill>
                <a:latin typeface="Helvitica"/>
                <a:cs typeface="Helvitica"/>
              </a:rPr>
              <a:t>Leatham</a:t>
            </a:r>
            <a:r>
              <a:rPr lang="en-US" altLang="ja-JP" sz="1800" b="1" dirty="0" smtClean="0">
                <a:solidFill>
                  <a:schemeClr val="accent1">
                    <a:lumMod val="75000"/>
                  </a:schemeClr>
                </a:solidFill>
                <a:latin typeface="Helvitica"/>
                <a:cs typeface="Helvitica"/>
              </a:rPr>
              <a:t> </a:t>
            </a:r>
            <a:r>
              <a:rPr lang="en-US" altLang="ja-JP" sz="1800" dirty="0">
                <a:solidFill>
                  <a:schemeClr val="accent1">
                    <a:lumMod val="75000"/>
                  </a:schemeClr>
                </a:solidFill>
                <a:latin typeface="Helvitica"/>
                <a:cs typeface="Helvitica"/>
              </a:rPr>
              <a:t>– </a:t>
            </a:r>
            <a:r>
              <a:rPr lang="en-US" altLang="ja-JP" sz="1800" dirty="0" smtClean="0">
                <a:solidFill>
                  <a:schemeClr val="accent1">
                    <a:lumMod val="75000"/>
                  </a:schemeClr>
                </a:solidFill>
                <a:latin typeface="Helvitica"/>
                <a:cs typeface="Helvitica"/>
              </a:rPr>
              <a:t>Brigham Young University</a:t>
            </a:r>
          </a:p>
        </p:txBody>
      </p:sp>
      <p:sp>
        <p:nvSpPr>
          <p:cNvPr id="6" name="TextBox 5"/>
          <p:cNvSpPr txBox="1"/>
          <p:nvPr/>
        </p:nvSpPr>
        <p:spPr>
          <a:xfrm>
            <a:off x="893566" y="4906954"/>
            <a:ext cx="7443483" cy="1477328"/>
          </a:xfrm>
          <a:prstGeom prst="rect">
            <a:avLst/>
          </a:prstGeom>
          <a:solidFill>
            <a:schemeClr val="bg1">
              <a:lumMod val="85000"/>
            </a:schemeClr>
          </a:solidFill>
        </p:spPr>
        <p:txBody>
          <a:bodyPr wrap="square" rtlCol="0">
            <a:spAutoFit/>
          </a:bodyPr>
          <a:lstStyle/>
          <a:p>
            <a:pPr algn="ctr" defTabSz="914400"/>
            <a:r>
              <a:rPr lang="en-US" dirty="0">
                <a:solidFill>
                  <a:prstClr val="black"/>
                </a:solidFill>
              </a:rPr>
              <a:t>Supported by</a:t>
            </a:r>
          </a:p>
          <a:p>
            <a:pPr algn="ctr" defTabSz="914400"/>
            <a:r>
              <a:rPr lang="en-US" b="1" dirty="0">
                <a:solidFill>
                  <a:srgbClr val="AD0101">
                    <a:lumMod val="75000"/>
                  </a:srgbClr>
                </a:solidFill>
              </a:rPr>
              <a:t>Leveraging MOSTs: Developing a Theory of Productive Use of Student Mathematical Thinking</a:t>
            </a:r>
          </a:p>
          <a:p>
            <a:pPr algn="ctr" defTabSz="914400"/>
            <a:r>
              <a:rPr lang="en-US" dirty="0" smtClean="0">
                <a:solidFill>
                  <a:prstClr val="black"/>
                </a:solidFill>
              </a:rPr>
              <a:t>a 5-year </a:t>
            </a:r>
            <a:r>
              <a:rPr lang="en-US" dirty="0">
                <a:solidFill>
                  <a:prstClr val="black"/>
                </a:solidFill>
              </a:rPr>
              <a:t>collaborative research project funded by the </a:t>
            </a:r>
            <a:r>
              <a:rPr lang="en-US" dirty="0" smtClean="0">
                <a:solidFill>
                  <a:prstClr val="black"/>
                </a:solidFill>
              </a:rPr>
              <a:t>US National </a:t>
            </a:r>
            <a:r>
              <a:rPr lang="en-US" dirty="0">
                <a:solidFill>
                  <a:prstClr val="black"/>
                </a:solidFill>
              </a:rPr>
              <a:t>Science Foundation (DRL-1220141, DRL-1220357, DRL-1220148)</a:t>
            </a:r>
          </a:p>
        </p:txBody>
      </p:sp>
      <p:sp>
        <p:nvSpPr>
          <p:cNvPr id="10" name="TextBox 9"/>
          <p:cNvSpPr txBox="1"/>
          <p:nvPr/>
        </p:nvSpPr>
        <p:spPr>
          <a:xfrm>
            <a:off x="796018" y="1093850"/>
            <a:ext cx="2504340" cy="400110"/>
          </a:xfrm>
          <a:prstGeom prst="rect">
            <a:avLst/>
          </a:prstGeom>
          <a:noFill/>
        </p:spPr>
        <p:txBody>
          <a:bodyPr wrap="none" rtlCol="0">
            <a:spAutoFit/>
          </a:bodyPr>
          <a:lstStyle/>
          <a:p>
            <a:pPr defTabSz="914400"/>
            <a:r>
              <a:rPr lang="en-US" altLang="ja-JP" sz="2000" dirty="0" err="1" smtClean="0">
                <a:solidFill>
                  <a:srgbClr val="AD0101">
                    <a:lumMod val="75000"/>
                  </a:srgbClr>
                </a:solidFill>
                <a:cs typeface="Helvitica"/>
              </a:rPr>
              <a:t>BuildingOnMOSTs.org</a:t>
            </a:r>
            <a:endParaRPr lang="en-US" sz="2000" dirty="0">
              <a:solidFill>
                <a:srgbClr val="AD0101">
                  <a:lumMod val="75000"/>
                </a:srgbClr>
              </a:solidFill>
              <a:cs typeface="Helvitica"/>
            </a:endParaRPr>
          </a:p>
        </p:txBody>
      </p:sp>
    </p:spTree>
    <p:extLst>
      <p:ext uri="{BB962C8B-B14F-4D97-AF65-F5344CB8AC3E}">
        <p14:creationId xmlns:p14="http://schemas.microsoft.com/office/powerpoint/2010/main" val="916542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Applying the TRC</a:t>
            </a:r>
            <a:endParaRPr lang="en-US" dirty="0">
              <a:latin typeface="+mj-lt"/>
            </a:endParaRPr>
          </a:p>
        </p:txBody>
      </p:sp>
      <p:sp>
        <p:nvSpPr>
          <p:cNvPr id="3" name="Content Placeholder 2"/>
          <p:cNvSpPr>
            <a:spLocks noGrp="1"/>
          </p:cNvSpPr>
          <p:nvPr>
            <p:ph idx="1"/>
          </p:nvPr>
        </p:nvSpPr>
        <p:spPr/>
        <p:txBody>
          <a:bodyPr>
            <a:normAutofit/>
          </a:bodyPr>
          <a:lstStyle/>
          <a:p>
            <a:pPr marL="0" indent="0">
              <a:buNone/>
            </a:pPr>
            <a:r>
              <a:rPr lang="en-US" sz="2400" dirty="0" smtClean="0"/>
              <a:t>Scenario G1. Chris </a:t>
            </a:r>
            <a:r>
              <a:rPr lang="en-US" sz="2400" dirty="0"/>
              <a:t>shared his solution: “The radius of the big circle is 5 and the radius of the little circle is 3, so the gap is 2, so the area of the band is 4π cm</a:t>
            </a:r>
            <a:r>
              <a:rPr lang="en-US" sz="2400" baseline="30000" dirty="0"/>
              <a:t>2</a:t>
            </a:r>
            <a:r>
              <a:rPr lang="en-US" sz="2400" dirty="0" smtClean="0"/>
              <a:t>.”</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94662756"/>
              </p:ext>
            </p:extLst>
          </p:nvPr>
        </p:nvGraphicFramePr>
        <p:xfrm>
          <a:off x="457200" y="2953085"/>
          <a:ext cx="8077200" cy="3428464"/>
        </p:xfrm>
        <a:graphic>
          <a:graphicData uri="http://schemas.openxmlformats.org/drawingml/2006/table">
            <a:tbl>
              <a:tblPr firstRow="1" bandRow="1">
                <a:tableStyleId>{21E4AEA4-8DFA-4A89-87EB-49C32662AFE0}</a:tableStyleId>
              </a:tblPr>
              <a:tblGrid>
                <a:gridCol w="1756611"/>
                <a:gridCol w="3208421"/>
                <a:gridCol w="3112168"/>
              </a:tblGrid>
              <a:tr h="370840">
                <a:tc>
                  <a:txBody>
                    <a:bodyPr/>
                    <a:lstStyle/>
                    <a:p>
                      <a:r>
                        <a:rPr lang="en-US" dirty="0" smtClean="0"/>
                        <a:t>TRC Category</a:t>
                      </a:r>
                      <a:endParaRPr lang="en-US" dirty="0"/>
                    </a:p>
                  </a:txBody>
                  <a:tcPr>
                    <a:solidFill>
                      <a:srgbClr val="92171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solidFill>
                      <a:srgbClr val="921712"/>
                    </a:solidFill>
                  </a:tcPr>
                </a:tc>
                <a:tc>
                  <a:txBody>
                    <a:bodyPr/>
                    <a:lstStyle/>
                    <a:p>
                      <a:endParaRPr lang="en-US" dirty="0"/>
                    </a:p>
                  </a:txBody>
                  <a:tcPr>
                    <a:solidFill>
                      <a:srgbClr val="921712"/>
                    </a:solidFill>
                  </a:tcPr>
                </a:tc>
              </a:tr>
              <a:tr h="478321">
                <a:tc>
                  <a:txBody>
                    <a:bodyPr/>
                    <a:lstStyle/>
                    <a:p>
                      <a:r>
                        <a:rPr lang="en-US" dirty="0" smtClean="0"/>
                        <a:t>Actor</a:t>
                      </a:r>
                      <a:endParaRPr lang="en-US" dirty="0"/>
                    </a:p>
                  </a:txBody>
                  <a:tcPr anchor="ctr">
                    <a:solidFill>
                      <a:schemeClr val="bg1">
                        <a:lumMod val="75000"/>
                      </a:schemeClr>
                    </a:solidFill>
                  </a:tcPr>
                </a:tc>
                <a:tc>
                  <a:txBody>
                    <a:bodyPr/>
                    <a:lstStyle/>
                    <a:p>
                      <a:pPr algn="ctr"/>
                      <a:endParaRPr lang="en-US" dirty="0"/>
                    </a:p>
                  </a:txBody>
                  <a:tcPr anchor="ctr">
                    <a:solidFill>
                      <a:schemeClr val="bg1">
                        <a:lumMod val="75000"/>
                      </a:schemeClr>
                    </a:solidFill>
                  </a:tcPr>
                </a:tc>
                <a:tc>
                  <a:txBody>
                    <a:bodyPr/>
                    <a:lstStyle/>
                    <a:p>
                      <a:pPr algn="ctr"/>
                      <a:endParaRPr lang="en-US" dirty="0"/>
                    </a:p>
                  </a:txBody>
                  <a:tcPr anchor="ctr">
                    <a:solidFill>
                      <a:schemeClr val="bg1">
                        <a:lumMod val="75000"/>
                      </a:schemeClr>
                    </a:solidFill>
                  </a:tcPr>
                </a:tc>
              </a:tr>
              <a:tr h="481263">
                <a:tc>
                  <a:txBody>
                    <a:bodyPr/>
                    <a:lstStyle/>
                    <a:p>
                      <a:r>
                        <a:rPr lang="en-US" dirty="0" smtClean="0"/>
                        <a:t>Move</a:t>
                      </a:r>
                      <a:endParaRPr lang="en-US" dirty="0"/>
                    </a:p>
                  </a:txBody>
                  <a:tcPr anchor="ctr">
                    <a:noFill/>
                  </a:tcPr>
                </a:tc>
                <a:tc>
                  <a:txBody>
                    <a:bodyPr/>
                    <a:lstStyle/>
                    <a:p>
                      <a:pPr algn="ctr"/>
                      <a:endParaRPr lang="en-US" dirty="0"/>
                    </a:p>
                  </a:txBody>
                  <a:tcPr anchor="ctr">
                    <a:noFill/>
                  </a:tcPr>
                </a:tc>
                <a:tc>
                  <a:txBody>
                    <a:bodyPr/>
                    <a:lstStyle/>
                    <a:p>
                      <a:pPr algn="ctr"/>
                      <a:endParaRPr lang="en-US" dirty="0"/>
                    </a:p>
                  </a:txBody>
                  <a:tcPr anchor="ctr">
                    <a:noFill/>
                  </a:tcPr>
                </a:tc>
              </a:tr>
              <a:tr h="370840">
                <a:tc>
                  <a:txBody>
                    <a:bodyPr/>
                    <a:lstStyle/>
                    <a:p>
                      <a:r>
                        <a:rPr lang="en-US" dirty="0" smtClean="0"/>
                        <a:t>Recognition- Actions</a:t>
                      </a:r>
                      <a:endParaRPr lang="en-US" dirty="0"/>
                    </a:p>
                  </a:txBody>
                  <a:tcPr anchor="ctr">
                    <a:solidFill>
                      <a:schemeClr val="bg1">
                        <a:lumMod val="75000"/>
                      </a:schemeClr>
                    </a:solidFill>
                  </a:tcPr>
                </a:tc>
                <a:tc>
                  <a:txBody>
                    <a:bodyPr/>
                    <a:lstStyle/>
                    <a:p>
                      <a:pPr algn="ctr"/>
                      <a:endParaRPr lang="en-US" dirty="0"/>
                    </a:p>
                  </a:txBody>
                  <a:tcPr anchor="ctr">
                    <a:solidFill>
                      <a:schemeClr val="bg1">
                        <a:lumMod val="75000"/>
                      </a:schemeClr>
                    </a:solidFill>
                  </a:tcPr>
                </a:tc>
                <a:tc>
                  <a:txBody>
                    <a:bodyPr/>
                    <a:lstStyle/>
                    <a:p>
                      <a:pPr algn="ctr"/>
                      <a:endParaRPr lang="en-US" dirty="0"/>
                    </a:p>
                  </a:txBody>
                  <a:tcPr anchor="ctr">
                    <a:solidFill>
                      <a:schemeClr val="bg1">
                        <a:lumMod val="75000"/>
                      </a:schemeClr>
                    </a:solidFill>
                  </a:tcPr>
                </a:tc>
              </a:tr>
              <a:tr h="370840">
                <a:tc>
                  <a:txBody>
                    <a:bodyPr/>
                    <a:lstStyle/>
                    <a:p>
                      <a:r>
                        <a:rPr lang="en-US" dirty="0" smtClean="0"/>
                        <a:t>Recognition-Ideas</a:t>
                      </a:r>
                      <a:endParaRPr lang="en-US" dirty="0"/>
                    </a:p>
                  </a:txBody>
                  <a:tcPr anchor="ctr">
                    <a:noFill/>
                  </a:tcPr>
                </a:tc>
                <a:tc>
                  <a:txBody>
                    <a:bodyPr/>
                    <a:lstStyle/>
                    <a:p>
                      <a:pPr algn="ctr"/>
                      <a:endParaRPr lang="en-US" dirty="0"/>
                    </a:p>
                  </a:txBody>
                  <a:tcPr anchor="ctr">
                    <a:noFill/>
                  </a:tcPr>
                </a:tc>
                <a:tc>
                  <a:txBody>
                    <a:bodyPr/>
                    <a:lstStyle/>
                    <a:p>
                      <a:pPr algn="ctr"/>
                      <a:endParaRPr lang="en-US" dirty="0"/>
                    </a:p>
                  </a:txBody>
                  <a:tcPr anchor="ctr">
                    <a:noFill/>
                  </a:tcPr>
                </a:tc>
              </a:tr>
            </a:tbl>
          </a:graphicData>
        </a:graphic>
      </p:graphicFrame>
    </p:spTree>
    <p:extLst>
      <p:ext uri="{BB962C8B-B14F-4D97-AF65-F5344CB8AC3E}">
        <p14:creationId xmlns:p14="http://schemas.microsoft.com/office/powerpoint/2010/main" val="527207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Applying the TRC</a:t>
            </a:r>
            <a:endParaRPr lang="en-US" dirty="0">
              <a:latin typeface="+mj-lt"/>
            </a:endParaRPr>
          </a:p>
        </p:txBody>
      </p:sp>
      <p:sp>
        <p:nvSpPr>
          <p:cNvPr id="3" name="Content Placeholder 2"/>
          <p:cNvSpPr>
            <a:spLocks noGrp="1"/>
          </p:cNvSpPr>
          <p:nvPr>
            <p:ph idx="1"/>
          </p:nvPr>
        </p:nvSpPr>
        <p:spPr/>
        <p:txBody>
          <a:bodyPr>
            <a:normAutofit/>
          </a:bodyPr>
          <a:lstStyle/>
          <a:p>
            <a:pPr marL="0" indent="0">
              <a:buNone/>
            </a:pPr>
            <a:r>
              <a:rPr lang="en-US" sz="2400" dirty="0" smtClean="0"/>
              <a:t>Scenario G1. Chris </a:t>
            </a:r>
            <a:r>
              <a:rPr lang="en-US" sz="2400" dirty="0"/>
              <a:t>shared his solution: “The radius of the big circle is 5 and the radius of the little circle is 3, so the gap is 2, so the area of the band is 4π cm</a:t>
            </a:r>
            <a:r>
              <a:rPr lang="en-US" sz="2400" baseline="30000" dirty="0"/>
              <a:t>2</a:t>
            </a:r>
            <a:r>
              <a:rPr lang="en-US" sz="2400" dirty="0" smtClean="0"/>
              <a:t>.”</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19982670"/>
              </p:ext>
            </p:extLst>
          </p:nvPr>
        </p:nvGraphicFramePr>
        <p:xfrm>
          <a:off x="457200" y="2953085"/>
          <a:ext cx="8077200" cy="3428464"/>
        </p:xfrm>
        <a:graphic>
          <a:graphicData uri="http://schemas.openxmlformats.org/drawingml/2006/table">
            <a:tbl>
              <a:tblPr firstRow="1" bandRow="1">
                <a:tableStyleId>{21E4AEA4-8DFA-4A89-87EB-49C32662AFE0}</a:tableStyleId>
              </a:tblPr>
              <a:tblGrid>
                <a:gridCol w="1756611"/>
                <a:gridCol w="3208421"/>
                <a:gridCol w="3112168"/>
              </a:tblGrid>
              <a:tr h="370840">
                <a:tc>
                  <a:txBody>
                    <a:bodyPr/>
                    <a:lstStyle/>
                    <a:p>
                      <a:r>
                        <a:rPr lang="en-US" dirty="0" smtClean="0"/>
                        <a:t>TRC Category</a:t>
                      </a:r>
                      <a:endParaRPr lang="en-US" dirty="0"/>
                    </a:p>
                  </a:txBody>
                  <a:tcPr>
                    <a:solidFill>
                      <a:srgbClr val="92171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TR1:  “I would just ask [Chris] to explain by using pictures and words how he came up with the </a:t>
                      </a:r>
                      <a:r>
                        <a:rPr lang="en-US" dirty="0" smtClean="0"/>
                        <a:t>4</a:t>
                      </a:r>
                      <a:r>
                        <a:rPr lang="en-US" sz="1800" dirty="0" smtClean="0"/>
                        <a:t>π</a:t>
                      </a:r>
                      <a:r>
                        <a:rPr lang="en-US" dirty="0" smtClean="0"/>
                        <a:t>.” </a:t>
                      </a:r>
                      <a:endParaRPr lang="en-US" dirty="0" smtClean="0"/>
                    </a:p>
                  </a:txBody>
                  <a:tcPr>
                    <a:solidFill>
                      <a:srgbClr val="921712"/>
                    </a:solidFill>
                  </a:tcPr>
                </a:tc>
                <a:tc>
                  <a:txBody>
                    <a:bodyPr/>
                    <a:lstStyle/>
                    <a:p>
                      <a:endParaRPr lang="en-US" dirty="0"/>
                    </a:p>
                  </a:txBody>
                  <a:tcPr>
                    <a:solidFill>
                      <a:srgbClr val="921712"/>
                    </a:solidFill>
                  </a:tcPr>
                </a:tc>
              </a:tr>
              <a:tr h="478321">
                <a:tc>
                  <a:txBody>
                    <a:bodyPr/>
                    <a:lstStyle/>
                    <a:p>
                      <a:r>
                        <a:rPr lang="en-US" dirty="0" smtClean="0"/>
                        <a:t>Actor</a:t>
                      </a:r>
                      <a:endParaRPr lang="en-US" dirty="0"/>
                    </a:p>
                  </a:txBody>
                  <a:tcPr anchor="ctr">
                    <a:solidFill>
                      <a:schemeClr val="bg1">
                        <a:lumMod val="75000"/>
                      </a:schemeClr>
                    </a:solidFill>
                  </a:tcPr>
                </a:tc>
                <a:tc>
                  <a:txBody>
                    <a:bodyPr/>
                    <a:lstStyle/>
                    <a:p>
                      <a:pPr algn="ctr"/>
                      <a:r>
                        <a:rPr lang="en-US" dirty="0" smtClean="0"/>
                        <a:t>Same Student</a:t>
                      </a:r>
                      <a:endParaRPr lang="en-US" dirty="0"/>
                    </a:p>
                  </a:txBody>
                  <a:tcPr anchor="ctr">
                    <a:solidFill>
                      <a:schemeClr val="bg1">
                        <a:lumMod val="75000"/>
                      </a:schemeClr>
                    </a:solidFill>
                  </a:tcPr>
                </a:tc>
                <a:tc>
                  <a:txBody>
                    <a:bodyPr/>
                    <a:lstStyle/>
                    <a:p>
                      <a:pPr algn="ctr"/>
                      <a:endParaRPr lang="en-US" dirty="0"/>
                    </a:p>
                  </a:txBody>
                  <a:tcPr anchor="ctr">
                    <a:solidFill>
                      <a:schemeClr val="bg1">
                        <a:lumMod val="75000"/>
                      </a:schemeClr>
                    </a:solidFill>
                  </a:tcPr>
                </a:tc>
              </a:tr>
              <a:tr h="481263">
                <a:tc>
                  <a:txBody>
                    <a:bodyPr/>
                    <a:lstStyle/>
                    <a:p>
                      <a:r>
                        <a:rPr lang="en-US" dirty="0" smtClean="0"/>
                        <a:t>Move</a:t>
                      </a:r>
                      <a:endParaRPr lang="en-US" dirty="0"/>
                    </a:p>
                  </a:txBody>
                  <a:tcPr anchor="ctr">
                    <a:noFill/>
                  </a:tcPr>
                </a:tc>
                <a:tc>
                  <a:txBody>
                    <a:bodyPr/>
                    <a:lstStyle/>
                    <a:p>
                      <a:pPr algn="ctr"/>
                      <a:r>
                        <a:rPr lang="en-US" dirty="0" smtClean="0"/>
                        <a:t>Develop</a:t>
                      </a:r>
                      <a:endParaRPr lang="en-US" dirty="0"/>
                    </a:p>
                  </a:txBody>
                  <a:tcPr anchor="ctr">
                    <a:noFill/>
                  </a:tcPr>
                </a:tc>
                <a:tc>
                  <a:txBody>
                    <a:bodyPr/>
                    <a:lstStyle/>
                    <a:p>
                      <a:pPr algn="ctr"/>
                      <a:endParaRPr lang="en-US" dirty="0"/>
                    </a:p>
                  </a:txBody>
                  <a:tcPr anchor="ctr">
                    <a:noFill/>
                  </a:tcPr>
                </a:tc>
              </a:tr>
              <a:tr h="370840">
                <a:tc>
                  <a:txBody>
                    <a:bodyPr/>
                    <a:lstStyle/>
                    <a:p>
                      <a:r>
                        <a:rPr lang="en-US" dirty="0" smtClean="0"/>
                        <a:t>Recognition- Actions</a:t>
                      </a:r>
                      <a:endParaRPr lang="en-US" dirty="0"/>
                    </a:p>
                  </a:txBody>
                  <a:tcPr anchor="ctr">
                    <a:solidFill>
                      <a:schemeClr val="bg1">
                        <a:lumMod val="75000"/>
                      </a:schemeClr>
                    </a:solidFill>
                  </a:tcPr>
                </a:tc>
                <a:tc>
                  <a:txBody>
                    <a:bodyPr/>
                    <a:lstStyle/>
                    <a:p>
                      <a:pPr algn="ctr"/>
                      <a:r>
                        <a:rPr lang="en-US" dirty="0" smtClean="0"/>
                        <a:t>Explicit</a:t>
                      </a:r>
                      <a:endParaRPr lang="en-US" dirty="0"/>
                    </a:p>
                  </a:txBody>
                  <a:tcPr anchor="ctr">
                    <a:solidFill>
                      <a:schemeClr val="bg1">
                        <a:lumMod val="75000"/>
                      </a:schemeClr>
                    </a:solidFill>
                  </a:tcPr>
                </a:tc>
                <a:tc>
                  <a:txBody>
                    <a:bodyPr/>
                    <a:lstStyle/>
                    <a:p>
                      <a:pPr algn="ctr"/>
                      <a:endParaRPr lang="en-US" dirty="0"/>
                    </a:p>
                  </a:txBody>
                  <a:tcPr anchor="ctr">
                    <a:solidFill>
                      <a:schemeClr val="bg1">
                        <a:lumMod val="75000"/>
                      </a:schemeClr>
                    </a:solidFill>
                  </a:tcPr>
                </a:tc>
              </a:tr>
              <a:tr h="370840">
                <a:tc>
                  <a:txBody>
                    <a:bodyPr/>
                    <a:lstStyle/>
                    <a:p>
                      <a:r>
                        <a:rPr lang="en-US" dirty="0" smtClean="0"/>
                        <a:t>Recognition-Ideas</a:t>
                      </a:r>
                      <a:endParaRPr lang="en-US" dirty="0"/>
                    </a:p>
                  </a:txBody>
                  <a:tcPr anchor="ctr">
                    <a:noFill/>
                  </a:tcPr>
                </a:tc>
                <a:tc>
                  <a:txBody>
                    <a:bodyPr/>
                    <a:lstStyle/>
                    <a:p>
                      <a:pPr algn="ctr"/>
                      <a:r>
                        <a:rPr lang="en-US" dirty="0" smtClean="0"/>
                        <a:t>Core</a:t>
                      </a:r>
                      <a:endParaRPr lang="en-US" dirty="0"/>
                    </a:p>
                  </a:txBody>
                  <a:tcPr anchor="ctr">
                    <a:noFill/>
                  </a:tcPr>
                </a:tc>
                <a:tc>
                  <a:txBody>
                    <a:bodyPr/>
                    <a:lstStyle/>
                    <a:p>
                      <a:pPr algn="ctr"/>
                      <a:endParaRPr lang="en-US" dirty="0"/>
                    </a:p>
                  </a:txBody>
                  <a:tcPr anchor="ctr">
                    <a:noFill/>
                  </a:tcPr>
                </a:tc>
              </a:tr>
            </a:tbl>
          </a:graphicData>
        </a:graphic>
      </p:graphicFrame>
    </p:spTree>
    <p:extLst>
      <p:ext uri="{BB962C8B-B14F-4D97-AF65-F5344CB8AC3E}">
        <p14:creationId xmlns:p14="http://schemas.microsoft.com/office/powerpoint/2010/main" val="316284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Applying the TRC</a:t>
            </a:r>
            <a:endParaRPr lang="en-US" dirty="0">
              <a:latin typeface="+mj-lt"/>
            </a:endParaRPr>
          </a:p>
        </p:txBody>
      </p:sp>
      <p:sp>
        <p:nvSpPr>
          <p:cNvPr id="3" name="Content Placeholder 2"/>
          <p:cNvSpPr>
            <a:spLocks noGrp="1"/>
          </p:cNvSpPr>
          <p:nvPr>
            <p:ph idx="1"/>
          </p:nvPr>
        </p:nvSpPr>
        <p:spPr/>
        <p:txBody>
          <a:bodyPr>
            <a:normAutofit/>
          </a:bodyPr>
          <a:lstStyle/>
          <a:p>
            <a:pPr marL="0" indent="0">
              <a:buNone/>
            </a:pPr>
            <a:r>
              <a:rPr lang="en-US" sz="2400" dirty="0" smtClean="0"/>
              <a:t>Scenario G1. Chris </a:t>
            </a:r>
            <a:r>
              <a:rPr lang="en-US" sz="2400" dirty="0"/>
              <a:t>shared his solution: “The radius of the big circle is 5 and the radius of the little circle is 3, so the gap is 2, so the area of the band is 4π cm</a:t>
            </a:r>
            <a:r>
              <a:rPr lang="en-US" sz="2400" baseline="30000" dirty="0"/>
              <a:t>2</a:t>
            </a:r>
            <a:r>
              <a:rPr lang="en-US" sz="2400" dirty="0" smtClean="0"/>
              <a:t>.”</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98324574"/>
              </p:ext>
            </p:extLst>
          </p:nvPr>
        </p:nvGraphicFramePr>
        <p:xfrm>
          <a:off x="457200" y="2953085"/>
          <a:ext cx="8077200" cy="3428464"/>
        </p:xfrm>
        <a:graphic>
          <a:graphicData uri="http://schemas.openxmlformats.org/drawingml/2006/table">
            <a:tbl>
              <a:tblPr firstRow="1" bandRow="1">
                <a:tableStyleId>{21E4AEA4-8DFA-4A89-87EB-49C32662AFE0}</a:tableStyleId>
              </a:tblPr>
              <a:tblGrid>
                <a:gridCol w="1756611"/>
                <a:gridCol w="3208421"/>
                <a:gridCol w="3112168"/>
              </a:tblGrid>
              <a:tr h="370840">
                <a:tc>
                  <a:txBody>
                    <a:bodyPr/>
                    <a:lstStyle/>
                    <a:p>
                      <a:r>
                        <a:rPr lang="en-US" dirty="0" smtClean="0"/>
                        <a:t>TRC Category</a:t>
                      </a:r>
                      <a:endParaRPr lang="en-US" dirty="0"/>
                    </a:p>
                  </a:txBody>
                  <a:tcPr>
                    <a:solidFill>
                      <a:srgbClr val="92171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TR1:  “I would just ask [Chris] to explain by using pictures and words how he came up with the 4 pi.” </a:t>
                      </a:r>
                    </a:p>
                  </a:txBody>
                  <a:tcPr>
                    <a:solidFill>
                      <a:srgbClr val="921712"/>
                    </a:solidFill>
                  </a:tcPr>
                </a:tc>
                <a:tc>
                  <a:txBody>
                    <a:bodyPr/>
                    <a:lstStyle/>
                    <a:p>
                      <a:r>
                        <a:rPr lang="en-US" dirty="0" smtClean="0"/>
                        <a:t>TR2: Who else has another answer? Did everybody get that? Give me some more answers.</a:t>
                      </a:r>
                      <a:endParaRPr lang="en-US" dirty="0"/>
                    </a:p>
                  </a:txBody>
                  <a:tcPr>
                    <a:solidFill>
                      <a:srgbClr val="921712"/>
                    </a:solidFill>
                  </a:tcPr>
                </a:tc>
              </a:tr>
              <a:tr h="478321">
                <a:tc>
                  <a:txBody>
                    <a:bodyPr/>
                    <a:lstStyle/>
                    <a:p>
                      <a:r>
                        <a:rPr lang="en-US" dirty="0" smtClean="0"/>
                        <a:t>Actor</a:t>
                      </a:r>
                      <a:endParaRPr lang="en-US" dirty="0"/>
                    </a:p>
                  </a:txBody>
                  <a:tcPr anchor="ctr">
                    <a:solidFill>
                      <a:schemeClr val="bg1">
                        <a:lumMod val="75000"/>
                      </a:schemeClr>
                    </a:solidFill>
                  </a:tcPr>
                </a:tc>
                <a:tc>
                  <a:txBody>
                    <a:bodyPr/>
                    <a:lstStyle/>
                    <a:p>
                      <a:pPr algn="ctr"/>
                      <a:r>
                        <a:rPr lang="en-US" dirty="0" smtClean="0"/>
                        <a:t>Same Student</a:t>
                      </a:r>
                      <a:endParaRPr lang="en-US" dirty="0"/>
                    </a:p>
                  </a:txBody>
                  <a:tcPr anchor="ctr">
                    <a:solidFill>
                      <a:schemeClr val="bg1">
                        <a:lumMod val="75000"/>
                      </a:schemeClr>
                    </a:solidFill>
                  </a:tcPr>
                </a:tc>
                <a:tc>
                  <a:txBody>
                    <a:bodyPr/>
                    <a:lstStyle/>
                    <a:p>
                      <a:pPr algn="ctr"/>
                      <a:r>
                        <a:rPr lang="en-US" dirty="0" smtClean="0"/>
                        <a:t>Whole Class</a:t>
                      </a:r>
                      <a:endParaRPr lang="en-US" dirty="0"/>
                    </a:p>
                  </a:txBody>
                  <a:tcPr anchor="ctr">
                    <a:solidFill>
                      <a:schemeClr val="bg1">
                        <a:lumMod val="75000"/>
                      </a:schemeClr>
                    </a:solidFill>
                  </a:tcPr>
                </a:tc>
              </a:tr>
              <a:tr h="481263">
                <a:tc>
                  <a:txBody>
                    <a:bodyPr/>
                    <a:lstStyle/>
                    <a:p>
                      <a:r>
                        <a:rPr lang="en-US" dirty="0" smtClean="0"/>
                        <a:t>Move</a:t>
                      </a:r>
                      <a:endParaRPr lang="en-US" dirty="0"/>
                    </a:p>
                  </a:txBody>
                  <a:tcPr anchor="ctr">
                    <a:noFill/>
                  </a:tcPr>
                </a:tc>
                <a:tc>
                  <a:txBody>
                    <a:bodyPr/>
                    <a:lstStyle/>
                    <a:p>
                      <a:pPr algn="ctr"/>
                      <a:r>
                        <a:rPr lang="en-US" dirty="0" smtClean="0"/>
                        <a:t>Develop</a:t>
                      </a:r>
                      <a:endParaRPr lang="en-US" dirty="0"/>
                    </a:p>
                  </a:txBody>
                  <a:tcPr anchor="ctr">
                    <a:noFill/>
                  </a:tcPr>
                </a:tc>
                <a:tc>
                  <a:txBody>
                    <a:bodyPr/>
                    <a:lstStyle/>
                    <a:p>
                      <a:pPr algn="ctr"/>
                      <a:r>
                        <a:rPr lang="en-US" dirty="0" smtClean="0"/>
                        <a:t>Collect</a:t>
                      </a:r>
                      <a:endParaRPr lang="en-US" dirty="0"/>
                    </a:p>
                  </a:txBody>
                  <a:tcPr anchor="ctr">
                    <a:noFill/>
                  </a:tcPr>
                </a:tc>
              </a:tr>
              <a:tr h="370840">
                <a:tc>
                  <a:txBody>
                    <a:bodyPr/>
                    <a:lstStyle/>
                    <a:p>
                      <a:r>
                        <a:rPr lang="en-US" dirty="0" smtClean="0"/>
                        <a:t>Recognition- Actions</a:t>
                      </a:r>
                      <a:endParaRPr lang="en-US" dirty="0"/>
                    </a:p>
                  </a:txBody>
                  <a:tcPr anchor="ctr">
                    <a:solidFill>
                      <a:schemeClr val="bg1">
                        <a:lumMod val="75000"/>
                      </a:schemeClr>
                    </a:solidFill>
                  </a:tcPr>
                </a:tc>
                <a:tc>
                  <a:txBody>
                    <a:bodyPr/>
                    <a:lstStyle/>
                    <a:p>
                      <a:pPr algn="ctr"/>
                      <a:r>
                        <a:rPr lang="en-US" dirty="0" smtClean="0"/>
                        <a:t>Explicit</a:t>
                      </a:r>
                      <a:endParaRPr lang="en-US" dirty="0"/>
                    </a:p>
                  </a:txBody>
                  <a:tcPr anchor="ctr">
                    <a:solidFill>
                      <a:schemeClr val="bg1">
                        <a:lumMod val="75000"/>
                      </a:schemeClr>
                    </a:solidFill>
                  </a:tcPr>
                </a:tc>
                <a:tc>
                  <a:txBody>
                    <a:bodyPr/>
                    <a:lstStyle/>
                    <a:p>
                      <a:pPr algn="ctr"/>
                      <a:r>
                        <a:rPr lang="en-US" dirty="0" smtClean="0"/>
                        <a:t>Implicit</a:t>
                      </a:r>
                      <a:endParaRPr lang="en-US" dirty="0"/>
                    </a:p>
                  </a:txBody>
                  <a:tcPr anchor="ctr">
                    <a:solidFill>
                      <a:schemeClr val="bg1">
                        <a:lumMod val="75000"/>
                      </a:schemeClr>
                    </a:solidFill>
                  </a:tcPr>
                </a:tc>
              </a:tr>
              <a:tr h="370840">
                <a:tc>
                  <a:txBody>
                    <a:bodyPr/>
                    <a:lstStyle/>
                    <a:p>
                      <a:r>
                        <a:rPr lang="en-US" dirty="0" smtClean="0"/>
                        <a:t>Recognition-Ideas</a:t>
                      </a:r>
                      <a:endParaRPr lang="en-US" dirty="0"/>
                    </a:p>
                  </a:txBody>
                  <a:tcPr anchor="ctr">
                    <a:noFill/>
                  </a:tcPr>
                </a:tc>
                <a:tc>
                  <a:txBody>
                    <a:bodyPr/>
                    <a:lstStyle/>
                    <a:p>
                      <a:pPr algn="ctr"/>
                      <a:r>
                        <a:rPr lang="en-US" dirty="0" smtClean="0"/>
                        <a:t>Core</a:t>
                      </a:r>
                      <a:endParaRPr lang="en-US" dirty="0"/>
                    </a:p>
                  </a:txBody>
                  <a:tcPr anchor="ctr">
                    <a:noFill/>
                  </a:tcPr>
                </a:tc>
                <a:tc>
                  <a:txBody>
                    <a:bodyPr/>
                    <a:lstStyle/>
                    <a:p>
                      <a:pPr algn="ctr"/>
                      <a:r>
                        <a:rPr lang="en-US" dirty="0" smtClean="0"/>
                        <a:t>Peripheral</a:t>
                      </a:r>
                      <a:endParaRPr lang="en-US" dirty="0"/>
                    </a:p>
                  </a:txBody>
                  <a:tcPr anchor="ctr">
                    <a:noFill/>
                  </a:tcPr>
                </a:tc>
              </a:tr>
            </a:tbl>
          </a:graphicData>
        </a:graphic>
      </p:graphicFrame>
    </p:spTree>
    <p:extLst>
      <p:ext uri="{BB962C8B-B14F-4D97-AF65-F5344CB8AC3E}">
        <p14:creationId xmlns:p14="http://schemas.microsoft.com/office/powerpoint/2010/main" val="1927867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smtClean="0">
                <a:latin typeface="+mj-lt"/>
                <a:ea typeface="Helvetica" charset="0"/>
                <a:cs typeface="Helvetica" charset="0"/>
              </a:rPr>
              <a:t>Move and Actor</a:t>
            </a:r>
            <a:endParaRPr lang="en-US" dirty="0">
              <a:latin typeface="+mj-lt"/>
              <a:ea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7768562"/>
              </p:ext>
            </p:extLst>
          </p:nvPr>
        </p:nvGraphicFramePr>
        <p:xfrm>
          <a:off x="0" y="1347536"/>
          <a:ext cx="9143999" cy="4896268"/>
        </p:xfrm>
        <a:graphic>
          <a:graphicData uri="http://schemas.openxmlformats.org/drawingml/2006/table">
            <a:tbl>
              <a:tblPr>
                <a:tableStyleId>{5C22544A-7EE6-4342-B048-85BDC9FD1C3A}</a:tableStyleId>
              </a:tblPr>
              <a:tblGrid>
                <a:gridCol w="1030772"/>
                <a:gridCol w="465513"/>
                <a:gridCol w="532015"/>
                <a:gridCol w="798022"/>
                <a:gridCol w="382099"/>
                <a:gridCol w="577516"/>
                <a:gridCol w="850231"/>
                <a:gridCol w="449179"/>
                <a:gridCol w="497306"/>
                <a:gridCol w="786063"/>
                <a:gridCol w="866273"/>
                <a:gridCol w="1026695"/>
                <a:gridCol w="882315"/>
              </a:tblGrid>
              <a:tr h="454491">
                <a:tc>
                  <a:txBody>
                    <a:bodyPr/>
                    <a:lstStyle/>
                    <a:p>
                      <a:pPr marL="38100" marR="38100">
                        <a:spcBef>
                          <a:spcPts val="0"/>
                        </a:spcBef>
                        <a:spcAft>
                          <a:spcPts val="0"/>
                        </a:spcAft>
                      </a:pPr>
                      <a:r>
                        <a:rPr lang="en-US" sz="1600" dirty="0">
                          <a:effectLst/>
                        </a:rPr>
                        <a:t> </a:t>
                      </a:r>
                      <a:endParaRPr lang="en-US" sz="1600" dirty="0">
                        <a:effectLst/>
                        <a:latin typeface="Cambria"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Same Student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Whole Class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Teacher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smtClean="0">
                          <a:effectLst/>
                          <a:latin typeface="+mn-lt"/>
                        </a:rPr>
                        <a:t>All Instances</a:t>
                      </a:r>
                      <a:endParaRPr lang="en-US" sz="1600" dirty="0">
                        <a:effectLst/>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4392">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M</a:t>
                      </a:r>
                      <a:endParaRPr lang="en-US" sz="150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NM</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8023">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S)</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W)</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T)</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M)</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NM)</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A)</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Adjourn</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(70.6%)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(12%)</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Clarify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 </a:t>
                      </a:r>
                      <a:r>
                        <a:rPr lang="en-US" sz="1400" dirty="0">
                          <a:solidFill>
                            <a:srgbClr val="000000"/>
                          </a:solidFill>
                          <a:effectLst/>
                          <a:latin typeface="+mn-lt"/>
                          <a:ea typeface="Calibri" charset="0"/>
                          <a:cs typeface="Times New Roman" charset="0"/>
                        </a:rPr>
                        <a:t>(14%)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Collect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4</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10</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Connect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 </a:t>
                      </a:r>
                      <a:r>
                        <a:rPr lang="en-US" sz="1400" dirty="0">
                          <a:solidFill>
                            <a:srgbClr val="000000"/>
                          </a:solidFill>
                          <a:effectLst/>
                          <a:latin typeface="+mn-lt"/>
                          <a:ea typeface="Calibri" charset="0"/>
                          <a:cs typeface="Times New Roman" charset="0"/>
                        </a:rPr>
                        <a:t>(4.5%)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Develop</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5</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(15.6%)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62 </a:t>
                      </a:r>
                      <a:r>
                        <a:rPr lang="en-US" sz="1400" dirty="0">
                          <a:solidFill>
                            <a:srgbClr val="000000"/>
                          </a:solidFill>
                          <a:effectLst/>
                          <a:latin typeface="+mn-lt"/>
                          <a:ea typeface="Calibri" charset="0"/>
                          <a:cs typeface="Times New Roman" charset="0"/>
                        </a:rPr>
                        <a:t>(31%)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Dismiss</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Justify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10</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(20.3%)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(9.4%)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29 </a:t>
                      </a:r>
                      <a:r>
                        <a:rPr lang="en-US" sz="1400" dirty="0">
                          <a:solidFill>
                            <a:srgbClr val="000000"/>
                          </a:solidFill>
                          <a:effectLst/>
                          <a:latin typeface="+mn-lt"/>
                          <a:ea typeface="Calibri" charset="0"/>
                          <a:cs typeface="Times New Roman" charset="0"/>
                        </a:rPr>
                        <a:t>(14.5%)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61702">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63</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128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30</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34</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198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274198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smtClean="0">
                <a:latin typeface="+mj-lt"/>
                <a:ea typeface="Helvetica" charset="0"/>
                <a:cs typeface="Helvetica" charset="0"/>
              </a:rPr>
              <a:t>Actor</a:t>
            </a:r>
            <a:endParaRPr lang="en-US" dirty="0">
              <a:latin typeface="+mj-lt"/>
              <a:ea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9356529"/>
              </p:ext>
            </p:extLst>
          </p:nvPr>
        </p:nvGraphicFramePr>
        <p:xfrm>
          <a:off x="0" y="1347536"/>
          <a:ext cx="9143999" cy="4896268"/>
        </p:xfrm>
        <a:graphic>
          <a:graphicData uri="http://schemas.openxmlformats.org/drawingml/2006/table">
            <a:tbl>
              <a:tblPr>
                <a:tableStyleId>{5C22544A-7EE6-4342-B048-85BDC9FD1C3A}</a:tableStyleId>
              </a:tblPr>
              <a:tblGrid>
                <a:gridCol w="1030772"/>
                <a:gridCol w="465513"/>
                <a:gridCol w="532015"/>
                <a:gridCol w="798022"/>
                <a:gridCol w="382099"/>
                <a:gridCol w="577516"/>
                <a:gridCol w="850231"/>
                <a:gridCol w="449179"/>
                <a:gridCol w="497306"/>
                <a:gridCol w="786063"/>
                <a:gridCol w="866273"/>
                <a:gridCol w="1026695"/>
                <a:gridCol w="882315"/>
              </a:tblGrid>
              <a:tr h="454491">
                <a:tc>
                  <a:txBody>
                    <a:bodyPr/>
                    <a:lstStyle/>
                    <a:p>
                      <a:pPr marL="38100" marR="38100">
                        <a:spcBef>
                          <a:spcPts val="0"/>
                        </a:spcBef>
                        <a:spcAft>
                          <a:spcPts val="0"/>
                        </a:spcAft>
                      </a:pPr>
                      <a:r>
                        <a:rPr lang="en-US" sz="1600" dirty="0">
                          <a:effectLst/>
                        </a:rPr>
                        <a:t> </a:t>
                      </a:r>
                      <a:endParaRPr lang="en-US" sz="1600" dirty="0">
                        <a:effectLst/>
                        <a:latin typeface="Cambria"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Same Student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Whole Class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Teacher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smtClean="0">
                          <a:effectLst/>
                          <a:latin typeface="+mn-lt"/>
                        </a:rPr>
                        <a:t>All Instances</a:t>
                      </a:r>
                      <a:endParaRPr lang="en-US" sz="1600" dirty="0">
                        <a:effectLst/>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4392">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M</a:t>
                      </a:r>
                      <a:endParaRPr lang="en-US" sz="150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NM</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8023">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S)</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W)</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T)</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M)</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NM)</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A)</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Adjourn</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(70.6%)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(12%)</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Clarify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 </a:t>
                      </a:r>
                      <a:r>
                        <a:rPr lang="en-US" sz="1400" dirty="0">
                          <a:solidFill>
                            <a:srgbClr val="000000"/>
                          </a:solidFill>
                          <a:effectLst/>
                          <a:latin typeface="+mn-lt"/>
                          <a:ea typeface="Calibri" charset="0"/>
                          <a:cs typeface="Times New Roman" charset="0"/>
                        </a:rPr>
                        <a:t>(14%)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Collect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4</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10</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Connect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 </a:t>
                      </a:r>
                      <a:r>
                        <a:rPr lang="en-US" sz="1400" dirty="0">
                          <a:solidFill>
                            <a:srgbClr val="000000"/>
                          </a:solidFill>
                          <a:effectLst/>
                          <a:latin typeface="+mn-lt"/>
                          <a:ea typeface="Calibri" charset="0"/>
                          <a:cs typeface="Times New Roman" charset="0"/>
                        </a:rPr>
                        <a:t>(4.5%)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Develop</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5</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(15.6%)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62 </a:t>
                      </a:r>
                      <a:r>
                        <a:rPr lang="en-US" sz="1400" dirty="0">
                          <a:solidFill>
                            <a:srgbClr val="000000"/>
                          </a:solidFill>
                          <a:effectLst/>
                          <a:latin typeface="+mn-lt"/>
                          <a:ea typeface="Calibri" charset="0"/>
                          <a:cs typeface="Times New Roman" charset="0"/>
                        </a:rPr>
                        <a:t>(31%)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Dismiss</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Justify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10</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(20.3%)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(9.4%)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29 </a:t>
                      </a:r>
                      <a:r>
                        <a:rPr lang="en-US" sz="1400" dirty="0">
                          <a:solidFill>
                            <a:srgbClr val="000000"/>
                          </a:solidFill>
                          <a:effectLst/>
                          <a:latin typeface="+mn-lt"/>
                          <a:ea typeface="Calibri" charset="0"/>
                          <a:cs typeface="Times New Roman" charset="0"/>
                        </a:rPr>
                        <a:t>(14.5%)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61702">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65</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63</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128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26</a:t>
                      </a:r>
                      <a:endParaRPr lang="en-US" sz="160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30</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34</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198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997333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smtClean="0">
                <a:latin typeface="+mj-lt"/>
                <a:ea typeface="Helvetica" charset="0"/>
                <a:cs typeface="Helvetica" charset="0"/>
              </a:rPr>
              <a:t>Actor</a:t>
            </a:r>
            <a:endParaRPr lang="en-US" dirty="0">
              <a:latin typeface="+mj-lt"/>
              <a:ea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8412827"/>
              </p:ext>
            </p:extLst>
          </p:nvPr>
        </p:nvGraphicFramePr>
        <p:xfrm>
          <a:off x="0" y="1347536"/>
          <a:ext cx="9143999" cy="4896268"/>
        </p:xfrm>
        <a:graphic>
          <a:graphicData uri="http://schemas.openxmlformats.org/drawingml/2006/table">
            <a:tbl>
              <a:tblPr>
                <a:tableStyleId>{5C22544A-7EE6-4342-B048-85BDC9FD1C3A}</a:tableStyleId>
              </a:tblPr>
              <a:tblGrid>
                <a:gridCol w="1030772"/>
                <a:gridCol w="465513"/>
                <a:gridCol w="532015"/>
                <a:gridCol w="798022"/>
                <a:gridCol w="382099"/>
                <a:gridCol w="577516"/>
                <a:gridCol w="850231"/>
                <a:gridCol w="449179"/>
                <a:gridCol w="497306"/>
                <a:gridCol w="786063"/>
                <a:gridCol w="866273"/>
                <a:gridCol w="1026695"/>
                <a:gridCol w="882315"/>
              </a:tblGrid>
              <a:tr h="454491">
                <a:tc>
                  <a:txBody>
                    <a:bodyPr/>
                    <a:lstStyle/>
                    <a:p>
                      <a:pPr marL="38100" marR="38100">
                        <a:spcBef>
                          <a:spcPts val="0"/>
                        </a:spcBef>
                        <a:spcAft>
                          <a:spcPts val="0"/>
                        </a:spcAft>
                      </a:pPr>
                      <a:r>
                        <a:rPr lang="en-US" sz="1600" dirty="0">
                          <a:effectLst/>
                        </a:rPr>
                        <a:t> </a:t>
                      </a:r>
                      <a:endParaRPr lang="en-US" sz="1600" dirty="0">
                        <a:effectLst/>
                        <a:latin typeface="Cambria"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Same Student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Whole Class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Teacher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smtClean="0">
                          <a:effectLst/>
                          <a:latin typeface="+mn-lt"/>
                        </a:rPr>
                        <a:t>All Instances</a:t>
                      </a:r>
                      <a:endParaRPr lang="en-US" sz="1600" dirty="0">
                        <a:effectLst/>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4392">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M</a:t>
                      </a:r>
                      <a:endParaRPr lang="en-US" sz="150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NM</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8023">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S)</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W)</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T)</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M)</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NM)</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A)</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Adjourn</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(70.6%)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(12%)</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Clarify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 </a:t>
                      </a:r>
                      <a:r>
                        <a:rPr lang="en-US" sz="1400" dirty="0">
                          <a:solidFill>
                            <a:srgbClr val="000000"/>
                          </a:solidFill>
                          <a:effectLst/>
                          <a:latin typeface="+mn-lt"/>
                          <a:ea typeface="Calibri" charset="0"/>
                          <a:cs typeface="Times New Roman" charset="0"/>
                        </a:rPr>
                        <a:t>(14%)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Collect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4</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10</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Connect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 </a:t>
                      </a:r>
                      <a:r>
                        <a:rPr lang="en-US" sz="1400" dirty="0">
                          <a:solidFill>
                            <a:srgbClr val="000000"/>
                          </a:solidFill>
                          <a:effectLst/>
                          <a:latin typeface="+mn-lt"/>
                          <a:ea typeface="Calibri" charset="0"/>
                          <a:cs typeface="Times New Roman" charset="0"/>
                        </a:rPr>
                        <a:t>(4.5%)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Develop</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5</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(15.6%)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62 </a:t>
                      </a:r>
                      <a:r>
                        <a:rPr lang="en-US" sz="1400" dirty="0">
                          <a:solidFill>
                            <a:srgbClr val="000000"/>
                          </a:solidFill>
                          <a:effectLst/>
                          <a:latin typeface="+mn-lt"/>
                          <a:ea typeface="Calibri" charset="0"/>
                          <a:cs typeface="Times New Roman" charset="0"/>
                        </a:rPr>
                        <a:t>(31%)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Dismiss</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Justify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10</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(20.3%)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(9.4%)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29 </a:t>
                      </a:r>
                      <a:r>
                        <a:rPr lang="en-US" sz="1400" dirty="0">
                          <a:solidFill>
                            <a:srgbClr val="000000"/>
                          </a:solidFill>
                          <a:effectLst/>
                          <a:latin typeface="+mn-lt"/>
                          <a:ea typeface="Calibri" charset="0"/>
                          <a:cs typeface="Times New Roman" charset="0"/>
                        </a:rPr>
                        <a:t>(14.5%)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61702">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63</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128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26</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30</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34</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198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96808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smtClean="0">
                <a:latin typeface="+mj-lt"/>
                <a:ea typeface="Helvetica" charset="0"/>
                <a:cs typeface="Helvetica" charset="0"/>
              </a:rPr>
              <a:t>Actor</a:t>
            </a:r>
            <a:endParaRPr lang="en-US" dirty="0">
              <a:latin typeface="+mj-lt"/>
              <a:ea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3311480"/>
              </p:ext>
            </p:extLst>
          </p:nvPr>
        </p:nvGraphicFramePr>
        <p:xfrm>
          <a:off x="0" y="1347536"/>
          <a:ext cx="9143999" cy="4896268"/>
        </p:xfrm>
        <a:graphic>
          <a:graphicData uri="http://schemas.openxmlformats.org/drawingml/2006/table">
            <a:tbl>
              <a:tblPr>
                <a:tableStyleId>{5C22544A-7EE6-4342-B048-85BDC9FD1C3A}</a:tableStyleId>
              </a:tblPr>
              <a:tblGrid>
                <a:gridCol w="1030772"/>
                <a:gridCol w="465513"/>
                <a:gridCol w="532015"/>
                <a:gridCol w="798022"/>
                <a:gridCol w="382099"/>
                <a:gridCol w="577516"/>
                <a:gridCol w="850231"/>
                <a:gridCol w="449179"/>
                <a:gridCol w="497306"/>
                <a:gridCol w="786063"/>
                <a:gridCol w="866273"/>
                <a:gridCol w="1026695"/>
                <a:gridCol w="882315"/>
              </a:tblGrid>
              <a:tr h="454491">
                <a:tc>
                  <a:txBody>
                    <a:bodyPr/>
                    <a:lstStyle/>
                    <a:p>
                      <a:pPr marL="38100" marR="38100">
                        <a:spcBef>
                          <a:spcPts val="0"/>
                        </a:spcBef>
                        <a:spcAft>
                          <a:spcPts val="0"/>
                        </a:spcAft>
                      </a:pPr>
                      <a:r>
                        <a:rPr lang="en-US" sz="1600" dirty="0">
                          <a:effectLst/>
                        </a:rPr>
                        <a:t> </a:t>
                      </a:r>
                      <a:endParaRPr lang="en-US" sz="1600" dirty="0">
                        <a:effectLst/>
                        <a:latin typeface="Cambria"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Same Student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Whole Class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Teacher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smtClean="0">
                          <a:effectLst/>
                          <a:latin typeface="+mn-lt"/>
                        </a:rPr>
                        <a:t>All Instances</a:t>
                      </a:r>
                      <a:endParaRPr lang="en-US" sz="1600" dirty="0">
                        <a:effectLst/>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4392">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M</a:t>
                      </a:r>
                      <a:endParaRPr lang="en-US" sz="150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NM</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8023">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S)</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W)</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T)</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M)</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NM)</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A)</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Adjourn</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(70.6%)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(12%)</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Clarify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 </a:t>
                      </a:r>
                      <a:r>
                        <a:rPr lang="en-US" sz="1400" dirty="0">
                          <a:solidFill>
                            <a:srgbClr val="000000"/>
                          </a:solidFill>
                          <a:effectLst/>
                          <a:latin typeface="+mn-lt"/>
                          <a:ea typeface="Calibri" charset="0"/>
                          <a:cs typeface="Times New Roman" charset="0"/>
                        </a:rPr>
                        <a:t>(14%)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Collect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4</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10</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Connect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 </a:t>
                      </a:r>
                      <a:r>
                        <a:rPr lang="en-US" sz="1400" dirty="0">
                          <a:solidFill>
                            <a:srgbClr val="000000"/>
                          </a:solidFill>
                          <a:effectLst/>
                          <a:latin typeface="+mn-lt"/>
                          <a:ea typeface="Calibri" charset="0"/>
                          <a:cs typeface="Times New Roman" charset="0"/>
                        </a:rPr>
                        <a:t>(4.5%)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Develop</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5</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(15.6%)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62 </a:t>
                      </a:r>
                      <a:r>
                        <a:rPr lang="en-US" sz="1400" dirty="0">
                          <a:solidFill>
                            <a:srgbClr val="000000"/>
                          </a:solidFill>
                          <a:effectLst/>
                          <a:latin typeface="+mn-lt"/>
                          <a:ea typeface="Calibri" charset="0"/>
                          <a:cs typeface="Times New Roman" charset="0"/>
                        </a:rPr>
                        <a:t>(31%)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Dismiss</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Justify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10</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(20.3%)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(9.4%)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29 </a:t>
                      </a:r>
                      <a:r>
                        <a:rPr lang="en-US" sz="1400" dirty="0">
                          <a:solidFill>
                            <a:srgbClr val="000000"/>
                          </a:solidFill>
                          <a:effectLst/>
                          <a:latin typeface="+mn-lt"/>
                          <a:ea typeface="Calibri" charset="0"/>
                          <a:cs typeface="Times New Roman" charset="0"/>
                        </a:rPr>
                        <a:t>(14.5%)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61702">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63</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128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26</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30</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34</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198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85312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smtClean="0">
                <a:latin typeface="+mj-lt"/>
                <a:ea typeface="Helvetica" charset="0"/>
                <a:cs typeface="Helvetica" charset="0"/>
              </a:rPr>
              <a:t>Move</a:t>
            </a:r>
            <a:endParaRPr lang="en-US" dirty="0">
              <a:latin typeface="+mj-lt"/>
              <a:ea typeface="Helvetica" charset="0"/>
              <a:cs typeface="Helvetica" charset="0"/>
            </a:endParaRPr>
          </a:p>
        </p:txBody>
      </p:sp>
      <p:graphicFrame>
        <p:nvGraphicFramePr>
          <p:cNvPr id="4" name="Content Placeholder 3"/>
          <p:cNvGraphicFramePr>
            <a:graphicFrameLocks noGrp="1"/>
          </p:cNvGraphicFramePr>
          <p:nvPr>
            <p:ph idx="1"/>
            <p:extLst/>
          </p:nvPr>
        </p:nvGraphicFramePr>
        <p:xfrm>
          <a:off x="0" y="1347536"/>
          <a:ext cx="9143999" cy="4896268"/>
        </p:xfrm>
        <a:graphic>
          <a:graphicData uri="http://schemas.openxmlformats.org/drawingml/2006/table">
            <a:tbl>
              <a:tblPr>
                <a:tableStyleId>{5C22544A-7EE6-4342-B048-85BDC9FD1C3A}</a:tableStyleId>
              </a:tblPr>
              <a:tblGrid>
                <a:gridCol w="1030772"/>
                <a:gridCol w="465513"/>
                <a:gridCol w="532015"/>
                <a:gridCol w="798022"/>
                <a:gridCol w="382099"/>
                <a:gridCol w="577516"/>
                <a:gridCol w="850231"/>
                <a:gridCol w="449179"/>
                <a:gridCol w="497306"/>
                <a:gridCol w="786063"/>
                <a:gridCol w="866273"/>
                <a:gridCol w="1026695"/>
                <a:gridCol w="882315"/>
              </a:tblGrid>
              <a:tr h="454491">
                <a:tc>
                  <a:txBody>
                    <a:bodyPr/>
                    <a:lstStyle/>
                    <a:p>
                      <a:pPr marL="38100" marR="38100">
                        <a:spcBef>
                          <a:spcPts val="0"/>
                        </a:spcBef>
                        <a:spcAft>
                          <a:spcPts val="0"/>
                        </a:spcAft>
                      </a:pPr>
                      <a:r>
                        <a:rPr lang="en-US" sz="1600" dirty="0">
                          <a:effectLst/>
                        </a:rPr>
                        <a:t> </a:t>
                      </a:r>
                      <a:endParaRPr lang="en-US" sz="1600" dirty="0">
                        <a:effectLst/>
                        <a:latin typeface="Cambria"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Same Student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Whole Class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Teacher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smtClean="0">
                          <a:effectLst/>
                          <a:latin typeface="+mn-lt"/>
                        </a:rPr>
                        <a:t>All Instances</a:t>
                      </a:r>
                      <a:endParaRPr lang="en-US" sz="1600" dirty="0">
                        <a:effectLst/>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4392">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M</a:t>
                      </a:r>
                      <a:endParaRPr lang="en-US" sz="150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NM</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8023">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S)</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W)</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T)</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M)</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NM)</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A)</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Adjourn</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(70.6%)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(12%)</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Clarify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 </a:t>
                      </a:r>
                      <a:r>
                        <a:rPr lang="en-US" sz="1400" dirty="0">
                          <a:solidFill>
                            <a:srgbClr val="000000"/>
                          </a:solidFill>
                          <a:effectLst/>
                          <a:latin typeface="+mn-lt"/>
                          <a:ea typeface="Calibri" charset="0"/>
                          <a:cs typeface="Times New Roman" charset="0"/>
                        </a:rPr>
                        <a:t>(14%)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Collect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4</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10</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Connect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 </a:t>
                      </a:r>
                      <a:r>
                        <a:rPr lang="en-US" sz="1400" dirty="0">
                          <a:solidFill>
                            <a:srgbClr val="000000"/>
                          </a:solidFill>
                          <a:effectLst/>
                          <a:latin typeface="+mn-lt"/>
                          <a:ea typeface="Calibri" charset="0"/>
                          <a:cs typeface="Times New Roman" charset="0"/>
                        </a:rPr>
                        <a:t>(4.5%)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Develop</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5</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(15.6%)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62 </a:t>
                      </a:r>
                      <a:r>
                        <a:rPr lang="en-US" sz="1400" dirty="0">
                          <a:solidFill>
                            <a:srgbClr val="000000"/>
                          </a:solidFill>
                          <a:effectLst/>
                          <a:latin typeface="+mn-lt"/>
                          <a:ea typeface="Calibri" charset="0"/>
                          <a:cs typeface="Times New Roman" charset="0"/>
                        </a:rPr>
                        <a:t>(31%)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Dismiss</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Justify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10</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(20.3%)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(9.4%)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29 </a:t>
                      </a:r>
                      <a:r>
                        <a:rPr lang="en-US" sz="1400" dirty="0">
                          <a:solidFill>
                            <a:srgbClr val="000000"/>
                          </a:solidFill>
                          <a:effectLst/>
                          <a:latin typeface="+mn-lt"/>
                          <a:ea typeface="Calibri" charset="0"/>
                          <a:cs typeface="Times New Roman" charset="0"/>
                        </a:rPr>
                        <a:t>(14.5%)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61702">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63</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128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30</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34</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198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62260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smtClean="0">
                <a:latin typeface="+mj-lt"/>
                <a:ea typeface="Helvetica" charset="0"/>
                <a:cs typeface="Helvetica" charset="0"/>
              </a:rPr>
              <a:t>Move</a:t>
            </a:r>
            <a:endParaRPr lang="en-US" dirty="0">
              <a:latin typeface="+mj-lt"/>
              <a:ea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2137509"/>
              </p:ext>
            </p:extLst>
          </p:nvPr>
        </p:nvGraphicFramePr>
        <p:xfrm>
          <a:off x="0" y="1347536"/>
          <a:ext cx="9143999" cy="4896268"/>
        </p:xfrm>
        <a:graphic>
          <a:graphicData uri="http://schemas.openxmlformats.org/drawingml/2006/table">
            <a:tbl>
              <a:tblPr>
                <a:tableStyleId>{5C22544A-7EE6-4342-B048-85BDC9FD1C3A}</a:tableStyleId>
              </a:tblPr>
              <a:tblGrid>
                <a:gridCol w="1030772"/>
                <a:gridCol w="465513"/>
                <a:gridCol w="532015"/>
                <a:gridCol w="798022"/>
                <a:gridCol w="382099"/>
                <a:gridCol w="577516"/>
                <a:gridCol w="850231"/>
                <a:gridCol w="449179"/>
                <a:gridCol w="497306"/>
                <a:gridCol w="786063"/>
                <a:gridCol w="866273"/>
                <a:gridCol w="1026695"/>
                <a:gridCol w="882315"/>
              </a:tblGrid>
              <a:tr h="454491">
                <a:tc>
                  <a:txBody>
                    <a:bodyPr/>
                    <a:lstStyle/>
                    <a:p>
                      <a:pPr marL="38100" marR="38100">
                        <a:spcBef>
                          <a:spcPts val="0"/>
                        </a:spcBef>
                        <a:spcAft>
                          <a:spcPts val="0"/>
                        </a:spcAft>
                      </a:pPr>
                      <a:r>
                        <a:rPr lang="en-US" sz="1600" dirty="0">
                          <a:effectLst/>
                        </a:rPr>
                        <a:t> </a:t>
                      </a:r>
                      <a:endParaRPr lang="en-US" sz="1600" dirty="0">
                        <a:effectLst/>
                        <a:latin typeface="Cambria"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Same Student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Whole Class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Teacher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smtClean="0">
                          <a:effectLst/>
                          <a:latin typeface="+mn-lt"/>
                        </a:rPr>
                        <a:t>All Instances</a:t>
                      </a:r>
                      <a:endParaRPr lang="en-US" sz="1600" dirty="0">
                        <a:effectLst/>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4392">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M</a:t>
                      </a:r>
                      <a:endParaRPr lang="en-US" sz="150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NM</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8023">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S)</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W)</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T)</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M)</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NM)</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A)</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Adjourn</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(70.6%)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(12%)</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Clarify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 </a:t>
                      </a:r>
                      <a:r>
                        <a:rPr lang="en-US" sz="1400" dirty="0">
                          <a:solidFill>
                            <a:srgbClr val="000000"/>
                          </a:solidFill>
                          <a:effectLst/>
                          <a:latin typeface="+mn-lt"/>
                          <a:ea typeface="Calibri" charset="0"/>
                          <a:cs typeface="Times New Roman" charset="0"/>
                        </a:rPr>
                        <a:t>(14%)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Collect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4</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10</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Connect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 </a:t>
                      </a:r>
                      <a:r>
                        <a:rPr lang="en-US" sz="1400" dirty="0">
                          <a:solidFill>
                            <a:srgbClr val="000000"/>
                          </a:solidFill>
                          <a:effectLst/>
                          <a:latin typeface="+mn-lt"/>
                          <a:ea typeface="Calibri" charset="0"/>
                          <a:cs typeface="Times New Roman" charset="0"/>
                        </a:rPr>
                        <a:t>(4.5%)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Develop</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5</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(15.6%)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(37%)</a:t>
                      </a:r>
                      <a:endParaRPr lang="en-US" sz="14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62 </a:t>
                      </a:r>
                      <a:r>
                        <a:rPr lang="en-US" sz="1400" dirty="0">
                          <a:solidFill>
                            <a:srgbClr val="000000"/>
                          </a:solidFill>
                          <a:effectLst/>
                          <a:latin typeface="+mn-lt"/>
                          <a:ea typeface="Calibri" charset="0"/>
                          <a:cs typeface="Times New Roman" charset="0"/>
                        </a:rPr>
                        <a:t>(31%)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Dismiss</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Justify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10</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(20.3%)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(9.4%)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a:t>
                      </a:r>
                      <a:endParaRPr lang="en-US" sz="14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29 </a:t>
                      </a:r>
                      <a:r>
                        <a:rPr lang="en-US" sz="1400" dirty="0">
                          <a:solidFill>
                            <a:srgbClr val="000000"/>
                          </a:solidFill>
                          <a:effectLst/>
                          <a:latin typeface="+mn-lt"/>
                          <a:ea typeface="Calibri" charset="0"/>
                          <a:cs typeface="Times New Roman" charset="0"/>
                        </a:rPr>
                        <a:t>(14.5%)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461702">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63</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128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30</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34</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198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17330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smtClean="0">
                <a:latin typeface="+mj-lt"/>
                <a:ea typeface="Helvetica" charset="0"/>
                <a:cs typeface="Helvetica" charset="0"/>
              </a:rPr>
              <a:t>Move</a:t>
            </a:r>
            <a:endParaRPr lang="en-US" dirty="0">
              <a:latin typeface="+mj-lt"/>
              <a:ea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6020950"/>
              </p:ext>
            </p:extLst>
          </p:nvPr>
        </p:nvGraphicFramePr>
        <p:xfrm>
          <a:off x="0" y="1347536"/>
          <a:ext cx="9143999" cy="4896268"/>
        </p:xfrm>
        <a:graphic>
          <a:graphicData uri="http://schemas.openxmlformats.org/drawingml/2006/table">
            <a:tbl>
              <a:tblPr>
                <a:tableStyleId>{5C22544A-7EE6-4342-B048-85BDC9FD1C3A}</a:tableStyleId>
              </a:tblPr>
              <a:tblGrid>
                <a:gridCol w="1030772"/>
                <a:gridCol w="465513"/>
                <a:gridCol w="532015"/>
                <a:gridCol w="798022"/>
                <a:gridCol w="382099"/>
                <a:gridCol w="577516"/>
                <a:gridCol w="850231"/>
                <a:gridCol w="449179"/>
                <a:gridCol w="497306"/>
                <a:gridCol w="786063"/>
                <a:gridCol w="866273"/>
                <a:gridCol w="1026695"/>
                <a:gridCol w="882315"/>
              </a:tblGrid>
              <a:tr h="454491">
                <a:tc>
                  <a:txBody>
                    <a:bodyPr/>
                    <a:lstStyle/>
                    <a:p>
                      <a:pPr marL="38100" marR="38100">
                        <a:spcBef>
                          <a:spcPts val="0"/>
                        </a:spcBef>
                        <a:spcAft>
                          <a:spcPts val="0"/>
                        </a:spcAft>
                      </a:pPr>
                      <a:r>
                        <a:rPr lang="en-US" sz="1600" dirty="0">
                          <a:effectLst/>
                        </a:rPr>
                        <a:t> </a:t>
                      </a:r>
                      <a:endParaRPr lang="en-US" sz="1600" dirty="0">
                        <a:effectLst/>
                        <a:latin typeface="Cambria"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Same Student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Whole Class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Teacher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smtClean="0">
                          <a:effectLst/>
                          <a:latin typeface="+mn-lt"/>
                        </a:rPr>
                        <a:t>All Instances</a:t>
                      </a:r>
                      <a:endParaRPr lang="en-US" sz="1600" dirty="0">
                        <a:effectLst/>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4392">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M</a:t>
                      </a:r>
                      <a:endParaRPr lang="en-US" sz="150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NM</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8023">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S)</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W)</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T)</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M)</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NM)</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A)</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Adjourn</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(70.6%)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(12%)</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Clarify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 </a:t>
                      </a:r>
                      <a:r>
                        <a:rPr lang="en-US" sz="1400" dirty="0">
                          <a:solidFill>
                            <a:srgbClr val="000000"/>
                          </a:solidFill>
                          <a:effectLst/>
                          <a:latin typeface="+mn-lt"/>
                          <a:ea typeface="Calibri" charset="0"/>
                          <a:cs typeface="Times New Roman" charset="0"/>
                        </a:rPr>
                        <a:t>(14%)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Collect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4</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10</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Connect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 </a:t>
                      </a:r>
                      <a:r>
                        <a:rPr lang="en-US" sz="1400" dirty="0">
                          <a:solidFill>
                            <a:srgbClr val="000000"/>
                          </a:solidFill>
                          <a:effectLst/>
                          <a:latin typeface="+mn-lt"/>
                          <a:ea typeface="Calibri" charset="0"/>
                          <a:cs typeface="Times New Roman" charset="0"/>
                        </a:rPr>
                        <a:t>(4.5%)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Develop</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5</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(15.6%)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62 </a:t>
                      </a:r>
                      <a:r>
                        <a:rPr lang="en-US" sz="1400" dirty="0">
                          <a:solidFill>
                            <a:srgbClr val="000000"/>
                          </a:solidFill>
                          <a:effectLst/>
                          <a:latin typeface="+mn-lt"/>
                          <a:ea typeface="Calibri" charset="0"/>
                          <a:cs typeface="Times New Roman" charset="0"/>
                        </a:rPr>
                        <a:t>(31%)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Dismiss</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Justify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10</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(20.3%)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(9.4%)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29 </a:t>
                      </a:r>
                      <a:r>
                        <a:rPr lang="en-US" sz="1400" dirty="0">
                          <a:solidFill>
                            <a:srgbClr val="000000"/>
                          </a:solidFill>
                          <a:effectLst/>
                          <a:latin typeface="+mn-lt"/>
                          <a:ea typeface="Calibri" charset="0"/>
                          <a:cs typeface="Times New Roman" charset="0"/>
                        </a:rPr>
                        <a:t>(14.5%)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61702">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63</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128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30</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34</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198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034311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78" y="57204"/>
            <a:ext cx="7385748" cy="1143000"/>
          </a:xfrm>
        </p:spPr>
        <p:txBody>
          <a:bodyPr>
            <a:noAutofit/>
          </a:bodyPr>
          <a:lstStyle/>
          <a:p>
            <a:r>
              <a:rPr lang="en-US" altLang="ja-JP" sz="3200" dirty="0" smtClean="0">
                <a:latin typeface="+mj-lt"/>
                <a:ea typeface="Helvetica" charset="0"/>
                <a:cs typeface="Helvetica" charset="0"/>
              </a:rPr>
              <a:t>Teacher </a:t>
            </a:r>
            <a:r>
              <a:rPr lang="en-US" altLang="ja-JP" sz="3200" dirty="0">
                <a:latin typeface="+mj-lt"/>
                <a:ea typeface="Helvetica" charset="0"/>
                <a:cs typeface="Helvetica" charset="0"/>
              </a:rPr>
              <a:t>R</a:t>
            </a:r>
            <a:r>
              <a:rPr lang="en-US" altLang="ja-JP" sz="3200" dirty="0" smtClean="0">
                <a:latin typeface="+mj-lt"/>
                <a:ea typeface="Helvetica" charset="0"/>
                <a:cs typeface="Helvetica" charset="0"/>
              </a:rPr>
              <a:t>esponses to Student </a:t>
            </a:r>
            <a:br>
              <a:rPr lang="en-US" altLang="ja-JP" sz="3200" dirty="0" smtClean="0">
                <a:latin typeface="+mj-lt"/>
                <a:ea typeface="Helvetica" charset="0"/>
                <a:cs typeface="Helvetica" charset="0"/>
              </a:rPr>
            </a:br>
            <a:r>
              <a:rPr lang="en-US" altLang="ja-JP" sz="3200" dirty="0" smtClean="0">
                <a:latin typeface="+mj-lt"/>
                <a:ea typeface="Helvetica" charset="0"/>
                <a:cs typeface="Helvetica" charset="0"/>
              </a:rPr>
              <a:t>Mathematical </a:t>
            </a:r>
            <a:r>
              <a:rPr lang="en-US" altLang="ja-JP" sz="3200" dirty="0">
                <a:latin typeface="+mj-lt"/>
                <a:ea typeface="Helvetica" charset="0"/>
                <a:cs typeface="Helvetica" charset="0"/>
              </a:rPr>
              <a:t>T</a:t>
            </a:r>
            <a:r>
              <a:rPr lang="en-US" altLang="ja-JP" sz="3200" dirty="0" smtClean="0">
                <a:latin typeface="+mj-lt"/>
                <a:ea typeface="Helvetica" charset="0"/>
                <a:cs typeface="Helvetica" charset="0"/>
              </a:rPr>
              <a:t>hinking (SMT)</a:t>
            </a:r>
            <a:endParaRPr kumimoji="1" lang="ja-JP" altLang="en-US" sz="3200" dirty="0">
              <a:latin typeface="+mj-lt"/>
              <a:ea typeface="Helvetica" charset="0"/>
              <a:cs typeface="Helvetica" charset="0"/>
            </a:endParaRPr>
          </a:p>
        </p:txBody>
      </p:sp>
      <p:sp>
        <p:nvSpPr>
          <p:cNvPr id="3" name="Content Placeholder 2"/>
          <p:cNvSpPr>
            <a:spLocks noGrp="1"/>
          </p:cNvSpPr>
          <p:nvPr>
            <p:ph idx="1"/>
          </p:nvPr>
        </p:nvSpPr>
        <p:spPr>
          <a:xfrm>
            <a:off x="282378" y="1315453"/>
            <a:ext cx="8667174" cy="5205443"/>
          </a:xfrm>
        </p:spPr>
        <p:txBody>
          <a:bodyPr>
            <a:noAutofit/>
          </a:bodyPr>
          <a:lstStyle/>
          <a:p>
            <a:endParaRPr lang="en-US" altLang="ja-JP" sz="2200" dirty="0" smtClean="0">
              <a:latin typeface="+mn-lt"/>
              <a:cs typeface="Helvetica"/>
            </a:endParaRPr>
          </a:p>
          <a:p>
            <a:endParaRPr lang="en-US" altLang="ja-JP" sz="2200" dirty="0" smtClean="0">
              <a:latin typeface="+mn-lt"/>
              <a:cs typeface="Helvetica"/>
            </a:endParaRPr>
          </a:p>
          <a:p>
            <a:r>
              <a:rPr lang="en-US" altLang="ja-JP" sz="2200" dirty="0" smtClean="0">
                <a:latin typeface="+mn-lt"/>
                <a:cs typeface="Helvetica"/>
              </a:rPr>
              <a:t>Responses affect student learning </a:t>
            </a:r>
            <a:br>
              <a:rPr lang="en-US" altLang="ja-JP" sz="2200" dirty="0" smtClean="0">
                <a:latin typeface="+mn-lt"/>
                <a:cs typeface="Helvetica"/>
              </a:rPr>
            </a:br>
            <a:r>
              <a:rPr lang="en-US" altLang="ja-JP" sz="1600" dirty="0" smtClean="0">
                <a:latin typeface="+mn-lt"/>
                <a:cs typeface="Helvetica"/>
              </a:rPr>
              <a:t>(</a:t>
            </a:r>
            <a:r>
              <a:rPr lang="en-US" altLang="ja-JP" sz="1600" dirty="0" err="1">
                <a:cs typeface="Helvetica"/>
              </a:rPr>
              <a:t>Ing</a:t>
            </a:r>
            <a:r>
              <a:rPr lang="en-US" altLang="ja-JP" sz="1600" dirty="0">
                <a:cs typeface="Helvetica"/>
              </a:rPr>
              <a:t> et al., </a:t>
            </a:r>
            <a:r>
              <a:rPr lang="en-US" altLang="ja-JP" sz="1600" dirty="0" smtClean="0">
                <a:cs typeface="Helvetica"/>
              </a:rPr>
              <a:t>2015; </a:t>
            </a:r>
            <a:r>
              <a:rPr lang="en-US" altLang="ja-JP" sz="1600" dirty="0" err="1" smtClean="0">
                <a:latin typeface="+mn-lt"/>
                <a:cs typeface="Helvetica"/>
              </a:rPr>
              <a:t>Kazemi</a:t>
            </a:r>
            <a:r>
              <a:rPr lang="en-US" altLang="ja-JP" sz="1600" dirty="0" smtClean="0">
                <a:latin typeface="+mn-lt"/>
                <a:cs typeface="Helvetica"/>
              </a:rPr>
              <a:t> &amp; Stipek, 2001) </a:t>
            </a:r>
          </a:p>
          <a:p>
            <a:pPr lvl="1"/>
            <a:endParaRPr lang="en-US" altLang="ja-JP" sz="1200" dirty="0">
              <a:cs typeface="Helvetica"/>
            </a:endParaRPr>
          </a:p>
          <a:p>
            <a:endParaRPr lang="en-US" altLang="ja-JP" sz="2200" dirty="0" smtClean="0">
              <a:latin typeface="+mn-lt"/>
              <a:cs typeface="Helvetica"/>
            </a:endParaRPr>
          </a:p>
          <a:p>
            <a:r>
              <a:rPr lang="en-US" altLang="ja-JP" sz="2200" dirty="0" smtClean="0">
                <a:latin typeface="+mn-lt"/>
                <a:cs typeface="Helvetica"/>
              </a:rPr>
              <a:t>Mixed findings about responses to different types of SMT</a:t>
            </a:r>
            <a:br>
              <a:rPr lang="en-US" altLang="ja-JP" sz="2200" dirty="0" smtClean="0">
                <a:latin typeface="+mn-lt"/>
                <a:cs typeface="Helvetica"/>
              </a:rPr>
            </a:br>
            <a:r>
              <a:rPr lang="en-US" altLang="ja-JP" sz="1600" dirty="0" smtClean="0"/>
              <a:t>(</a:t>
            </a:r>
            <a:r>
              <a:rPr lang="en-US" sz="1600" dirty="0" smtClean="0"/>
              <a:t>Bishop</a:t>
            </a:r>
            <a:r>
              <a:rPr lang="en-US" sz="1600" dirty="0"/>
              <a:t>, </a:t>
            </a:r>
            <a:r>
              <a:rPr lang="en-US" sz="1600" dirty="0" err="1" smtClean="0"/>
              <a:t>Hardison</a:t>
            </a:r>
            <a:r>
              <a:rPr lang="en-US" sz="1600" dirty="0"/>
              <a:t> </a:t>
            </a:r>
            <a:r>
              <a:rPr lang="en-US" sz="1600" dirty="0" smtClean="0"/>
              <a:t>&amp; Przybyla-</a:t>
            </a:r>
            <a:r>
              <a:rPr lang="en-US" sz="1600" dirty="0" err="1" smtClean="0"/>
              <a:t>Kuchek</a:t>
            </a:r>
            <a:r>
              <a:rPr lang="en-US" sz="1600" dirty="0" smtClean="0"/>
              <a:t>, 2016; </a:t>
            </a:r>
            <a:r>
              <a:rPr lang="en-US" sz="1600" dirty="0" err="1" smtClean="0"/>
              <a:t>Drageset</a:t>
            </a:r>
            <a:r>
              <a:rPr lang="en-US" sz="1600" dirty="0" smtClean="0"/>
              <a:t>, 2015; </a:t>
            </a:r>
            <a:r>
              <a:rPr lang="en-US" sz="1600" dirty="0"/>
              <a:t>Franke et </a:t>
            </a:r>
            <a:r>
              <a:rPr lang="en-US" sz="1600" dirty="0" smtClean="0"/>
              <a:t>al., 2009)</a:t>
            </a:r>
            <a:endParaRPr lang="en-US" altLang="ja-JP" sz="2000" dirty="0" smtClean="0">
              <a:latin typeface="Helvitica"/>
              <a:cs typeface="Helvitica"/>
            </a:endParaRPr>
          </a:p>
          <a:p>
            <a:endParaRPr lang="en-US" altLang="ja-JP" sz="2000" dirty="0">
              <a:latin typeface="Helvitica"/>
              <a:cs typeface="Helvitica"/>
            </a:endParaRPr>
          </a:p>
        </p:txBody>
      </p:sp>
    </p:spTree>
    <p:extLst>
      <p:ext uri="{BB962C8B-B14F-4D97-AF65-F5344CB8AC3E}">
        <p14:creationId xmlns:p14="http://schemas.microsoft.com/office/powerpoint/2010/main" val="3208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smtClean="0">
                <a:latin typeface="+mj-lt"/>
                <a:ea typeface="Helvetica" charset="0"/>
                <a:cs typeface="Helvetica" charset="0"/>
              </a:rPr>
              <a:t>Move and Actor</a:t>
            </a:r>
            <a:endParaRPr lang="en-US" dirty="0">
              <a:latin typeface="+mj-lt"/>
              <a:ea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6296458"/>
              </p:ext>
            </p:extLst>
          </p:nvPr>
        </p:nvGraphicFramePr>
        <p:xfrm>
          <a:off x="0" y="1347536"/>
          <a:ext cx="9143999" cy="4896268"/>
        </p:xfrm>
        <a:graphic>
          <a:graphicData uri="http://schemas.openxmlformats.org/drawingml/2006/table">
            <a:tbl>
              <a:tblPr>
                <a:tableStyleId>{5C22544A-7EE6-4342-B048-85BDC9FD1C3A}</a:tableStyleId>
              </a:tblPr>
              <a:tblGrid>
                <a:gridCol w="1030772"/>
                <a:gridCol w="465513"/>
                <a:gridCol w="532015"/>
                <a:gridCol w="798022"/>
                <a:gridCol w="382099"/>
                <a:gridCol w="577516"/>
                <a:gridCol w="850231"/>
                <a:gridCol w="449179"/>
                <a:gridCol w="497306"/>
                <a:gridCol w="786063"/>
                <a:gridCol w="866273"/>
                <a:gridCol w="1026695"/>
                <a:gridCol w="882315"/>
              </a:tblGrid>
              <a:tr h="454491">
                <a:tc>
                  <a:txBody>
                    <a:bodyPr/>
                    <a:lstStyle/>
                    <a:p>
                      <a:pPr marL="38100" marR="38100">
                        <a:spcBef>
                          <a:spcPts val="0"/>
                        </a:spcBef>
                        <a:spcAft>
                          <a:spcPts val="0"/>
                        </a:spcAft>
                      </a:pPr>
                      <a:r>
                        <a:rPr lang="en-US" sz="1600" dirty="0">
                          <a:effectLst/>
                        </a:rPr>
                        <a:t> </a:t>
                      </a:r>
                      <a:endParaRPr lang="en-US" sz="1600" dirty="0">
                        <a:effectLst/>
                        <a:latin typeface="Cambria"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Same Student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Whole Class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Teacher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smtClean="0">
                          <a:effectLst/>
                          <a:latin typeface="+mn-lt"/>
                        </a:rPr>
                        <a:t>All Instances</a:t>
                      </a:r>
                      <a:endParaRPr lang="en-US" sz="1600" dirty="0">
                        <a:effectLst/>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4392">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M</a:t>
                      </a:r>
                      <a:endParaRPr lang="en-US" sz="150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NM</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8023">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S)</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W)</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T)</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M)</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NM)</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A)</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Adjourn</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(70.6%)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(12%)</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Clarify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 </a:t>
                      </a:r>
                      <a:r>
                        <a:rPr lang="en-US" sz="1400" dirty="0">
                          <a:solidFill>
                            <a:srgbClr val="000000"/>
                          </a:solidFill>
                          <a:effectLst/>
                          <a:latin typeface="+mn-lt"/>
                          <a:ea typeface="Calibri" charset="0"/>
                          <a:cs typeface="Times New Roman" charset="0"/>
                        </a:rPr>
                        <a:t>(14%)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Collect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4</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10</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Connect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 </a:t>
                      </a:r>
                      <a:r>
                        <a:rPr lang="en-US" sz="1400" dirty="0">
                          <a:solidFill>
                            <a:srgbClr val="000000"/>
                          </a:solidFill>
                          <a:effectLst/>
                          <a:latin typeface="+mn-lt"/>
                          <a:ea typeface="Calibri" charset="0"/>
                          <a:cs typeface="Times New Roman" charset="0"/>
                        </a:rPr>
                        <a:t>(4.5%)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Develop</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32</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5</a:t>
                      </a:r>
                      <a:endParaRPr lang="en-US" sz="160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(15.6%)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62 </a:t>
                      </a:r>
                      <a:r>
                        <a:rPr lang="en-US" sz="1400" dirty="0">
                          <a:solidFill>
                            <a:srgbClr val="000000"/>
                          </a:solidFill>
                          <a:effectLst/>
                          <a:latin typeface="+mn-lt"/>
                          <a:ea typeface="Calibri" charset="0"/>
                          <a:cs typeface="Times New Roman" charset="0"/>
                        </a:rPr>
                        <a:t>(31%)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Dismiss</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Justify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16</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10</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(20.3%)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(9.4%)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29 </a:t>
                      </a:r>
                      <a:r>
                        <a:rPr lang="en-US" sz="1400" dirty="0">
                          <a:solidFill>
                            <a:srgbClr val="000000"/>
                          </a:solidFill>
                          <a:effectLst/>
                          <a:latin typeface="+mn-lt"/>
                          <a:ea typeface="Calibri" charset="0"/>
                          <a:cs typeface="Times New Roman" charset="0"/>
                        </a:rPr>
                        <a:t>(14.5%)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61702">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63</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128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30</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34</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198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70726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53" y="0"/>
            <a:ext cx="8229600" cy="1143000"/>
          </a:xfrm>
        </p:spPr>
        <p:txBody>
          <a:bodyPr>
            <a:normAutofit/>
          </a:bodyPr>
          <a:lstStyle/>
          <a:p>
            <a:pPr lvl="0"/>
            <a:r>
              <a:rPr kumimoji="0" lang="en-US" altLang="x-none" dirty="0" smtClean="0">
                <a:latin typeface="+mj-lt"/>
                <a:ea typeface="Helvetica" charset="0"/>
                <a:cs typeface="Helvetica" charset="0"/>
              </a:rPr>
              <a:t>Move and Actor</a:t>
            </a:r>
            <a:endParaRPr lang="en-US" dirty="0">
              <a:latin typeface="+mj-lt"/>
              <a:ea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6239678"/>
              </p:ext>
            </p:extLst>
          </p:nvPr>
        </p:nvGraphicFramePr>
        <p:xfrm>
          <a:off x="0" y="1347536"/>
          <a:ext cx="9143999" cy="4896268"/>
        </p:xfrm>
        <a:graphic>
          <a:graphicData uri="http://schemas.openxmlformats.org/drawingml/2006/table">
            <a:tbl>
              <a:tblPr>
                <a:tableStyleId>{5C22544A-7EE6-4342-B048-85BDC9FD1C3A}</a:tableStyleId>
              </a:tblPr>
              <a:tblGrid>
                <a:gridCol w="1030772"/>
                <a:gridCol w="465513"/>
                <a:gridCol w="532015"/>
                <a:gridCol w="798022"/>
                <a:gridCol w="382099"/>
                <a:gridCol w="577516"/>
                <a:gridCol w="850231"/>
                <a:gridCol w="449179"/>
                <a:gridCol w="497306"/>
                <a:gridCol w="786063"/>
                <a:gridCol w="866273"/>
                <a:gridCol w="1026695"/>
                <a:gridCol w="882315"/>
              </a:tblGrid>
              <a:tr h="454491">
                <a:tc>
                  <a:txBody>
                    <a:bodyPr/>
                    <a:lstStyle/>
                    <a:p>
                      <a:pPr marL="38100" marR="38100">
                        <a:spcBef>
                          <a:spcPts val="0"/>
                        </a:spcBef>
                        <a:spcAft>
                          <a:spcPts val="0"/>
                        </a:spcAft>
                      </a:pPr>
                      <a:r>
                        <a:rPr lang="en-US" sz="1600" dirty="0">
                          <a:effectLst/>
                        </a:rPr>
                        <a:t> </a:t>
                      </a:r>
                      <a:endParaRPr lang="en-US" sz="1600" dirty="0">
                        <a:effectLst/>
                        <a:latin typeface="Cambria"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Same Student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Whole Class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a:effectLst/>
                          <a:latin typeface="+mn-lt"/>
                        </a:rPr>
                        <a:t>Teacher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R="38100" indent="0" algn="ctr"/>
                      <a:r>
                        <a:rPr lang="en-US" sz="1600" dirty="0" smtClean="0">
                          <a:effectLst/>
                          <a:latin typeface="+mn-lt"/>
                        </a:rPr>
                        <a:t>All Instances</a:t>
                      </a:r>
                      <a:endParaRPr lang="en-US" sz="1600" dirty="0">
                        <a:effectLst/>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R="38100" indent="0" algn="ctr"/>
                      <a:endParaRPr lang="en-US" sz="1400" dirty="0">
                        <a:effectLst/>
                        <a:latin typeface="Cambria" charset="0"/>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4392">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M</a:t>
                      </a:r>
                      <a:endParaRPr lang="en-US" sz="150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NM</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M</a:t>
                      </a:r>
                      <a:endParaRPr lang="en-US" sz="15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NM</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500">
                          <a:solidFill>
                            <a:srgbClr val="000000"/>
                          </a:solidFill>
                          <a:effectLst/>
                          <a:latin typeface="+mn-lt"/>
                          <a:ea typeface="Calibri" charset="0"/>
                          <a:cs typeface="Times New Roman" charset="0"/>
                        </a:rPr>
                        <a:t>Total</a:t>
                      </a:r>
                      <a:endParaRPr lang="en-US" sz="150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8023">
                <a:tc>
                  <a:txBody>
                    <a:bodyPr/>
                    <a:lstStyle/>
                    <a:p>
                      <a:pPr marL="38100" marR="38100" indent="228600">
                        <a:spcBef>
                          <a:spcPts val="100"/>
                        </a:spcBef>
                        <a:spcAft>
                          <a:spcPts val="100"/>
                        </a:spcAft>
                      </a:pPr>
                      <a:endParaRPr lang="en-US" sz="1600" dirty="0">
                        <a:effectLst/>
                        <a:latin typeface="+mn-lt"/>
                        <a:ea typeface="Simang"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S)</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W)</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T)</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M)</a:t>
                      </a:r>
                      <a:endParaRPr lang="en-US" sz="1400" dirty="0">
                        <a:solidFill>
                          <a:srgbClr val="000000"/>
                        </a:solidFill>
                        <a:effectLst/>
                        <a:latin typeface="+mn-lt"/>
                        <a:ea typeface="Times New Roman" charset="0"/>
                        <a:cs typeface="Times New Roman" charset="0"/>
                      </a:endParaRPr>
                    </a:p>
                  </a:txBody>
                  <a:tcPr marL="68580" marR="68580" marT="0" marB="0">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NM)</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400" dirty="0">
                          <a:solidFill>
                            <a:srgbClr val="000000"/>
                          </a:solidFill>
                          <a:effectLst/>
                          <a:latin typeface="+mn-lt"/>
                          <a:ea typeface="Calibri" charset="0"/>
                          <a:cs typeface="Times New Roman" charset="0"/>
                        </a:rPr>
                        <a:t>(% of A)</a:t>
                      </a:r>
                      <a:endParaRPr lang="en-US" sz="1400" dirty="0">
                        <a:solidFill>
                          <a:srgbClr val="000000"/>
                        </a:solidFill>
                        <a:effectLst/>
                        <a:latin typeface="+mn-lt"/>
                        <a:ea typeface="Times New Roman" charset="0"/>
                        <a:cs typeface="Times New Roman" charset="0"/>
                      </a:endParaRPr>
                    </a:p>
                  </a:txBody>
                  <a:tcPr marL="68580" marR="68580" marT="0" marB="0">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Adjourn</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(70.6%)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24 </a:t>
                      </a:r>
                      <a:r>
                        <a:rPr lang="en-US" sz="1400" dirty="0">
                          <a:solidFill>
                            <a:srgbClr val="000000"/>
                          </a:solidFill>
                          <a:effectLst/>
                          <a:latin typeface="+mn-lt"/>
                          <a:ea typeface="Calibri" charset="0"/>
                          <a:cs typeface="Times New Roman" charset="0"/>
                        </a:rPr>
                        <a:t>(12%)</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Clarify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(21.9%)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28 </a:t>
                      </a:r>
                      <a:r>
                        <a:rPr lang="en-US" sz="1400" dirty="0">
                          <a:solidFill>
                            <a:srgbClr val="000000"/>
                          </a:solidFill>
                          <a:effectLst/>
                          <a:latin typeface="+mn-lt"/>
                          <a:ea typeface="Calibri" charset="0"/>
                          <a:cs typeface="Times New Roman" charset="0"/>
                        </a:rPr>
                        <a:t>(14%)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Collect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4</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(2.9%)</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10</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Connect</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(18.8%)</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 </a:t>
                      </a:r>
                      <a:r>
                        <a:rPr lang="en-US" sz="1400" dirty="0">
                          <a:solidFill>
                            <a:srgbClr val="000000"/>
                          </a:solidFill>
                          <a:effectLst/>
                          <a:latin typeface="+mn-lt"/>
                          <a:ea typeface="Calibri" charset="0"/>
                          <a:cs typeface="Times New Roman" charset="0"/>
                        </a:rPr>
                        <a:t>(4.5%)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Develop</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32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5</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(15.6%)</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(37%)</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25</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62 </a:t>
                      </a:r>
                      <a:r>
                        <a:rPr lang="en-US" sz="1400" dirty="0">
                          <a:solidFill>
                            <a:srgbClr val="000000"/>
                          </a:solidFill>
                          <a:effectLst/>
                          <a:latin typeface="+mn-lt"/>
                          <a:ea typeface="Calibri" charset="0"/>
                          <a:cs typeface="Times New Roman" charset="0"/>
                        </a:rPr>
                        <a:t>(31%)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Dismiss</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(23.5%)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a:t>
                      </a:r>
                      <a:endParaRPr lang="en-US" sz="1400" dirty="0">
                        <a:solidFill>
                          <a:srgbClr val="000000"/>
                        </a:solidFill>
                        <a:effectLst/>
                        <a:latin typeface="+mn-lt"/>
                        <a:ea typeface="Times New Roman" charset="0"/>
                        <a:cs typeface="Times New Roman" charset="0"/>
                      </a:endParaRPr>
                    </a:p>
                  </a:txBody>
                  <a:tcPr marL="68580" marR="68580" marT="0" marB="0" anchor="ct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7</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(7%)</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73330">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Justify</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10</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26</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(20.3%)</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(9.4%)</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18</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(18%)</a:t>
                      </a:r>
                      <a:endParaRPr lang="en-US" sz="14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11</a:t>
                      </a:r>
                      <a:endParaRPr lang="en-US" sz="1600" dirty="0">
                        <a:solidFill>
                          <a:srgbClr val="000000"/>
                        </a:solidFill>
                        <a:effectLst/>
                        <a:latin typeface="+mn-lt"/>
                        <a:ea typeface="Times New Roman" charset="0"/>
                        <a:cs typeface="Times New Roman" charset="0"/>
                      </a:endParaRPr>
                    </a:p>
                    <a:p>
                      <a:pPr marL="0" marR="0" indent="0" algn="ctr">
                        <a:spcBef>
                          <a:spcPts val="0"/>
                        </a:spcBef>
                        <a:spcAft>
                          <a:spcPts val="0"/>
                        </a:spcAft>
                      </a:pPr>
                      <a:r>
                        <a:rPr lang="en-US" sz="1400" dirty="0">
                          <a:solidFill>
                            <a:srgbClr val="000000"/>
                          </a:solidFill>
                          <a:effectLst/>
                          <a:latin typeface="+mn-lt"/>
                          <a:ea typeface="Calibri" charset="0"/>
                          <a:cs typeface="Times New Roman" charset="0"/>
                        </a:rPr>
                        <a:t>(11%)</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29 </a:t>
                      </a:r>
                      <a:r>
                        <a:rPr lang="en-US" sz="1400" dirty="0">
                          <a:solidFill>
                            <a:srgbClr val="000000"/>
                          </a:solidFill>
                          <a:effectLst/>
                          <a:latin typeface="+mn-lt"/>
                          <a:ea typeface="Calibri" charset="0"/>
                          <a:cs typeface="Times New Roman" charset="0"/>
                        </a:rPr>
                        <a:t>(14.5%)</a:t>
                      </a:r>
                      <a:endParaRPr lang="en-US" sz="14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61702">
                <a:tc>
                  <a:txBody>
                    <a:bodyPr/>
                    <a:lstStyle/>
                    <a:p>
                      <a:pPr marL="0" marR="0" indent="0" algn="ctr">
                        <a:spcBef>
                          <a:spcPts val="0"/>
                        </a:spcBef>
                        <a:spcAft>
                          <a:spcPts val="0"/>
                        </a:spcAft>
                      </a:pPr>
                      <a:r>
                        <a:rPr lang="en-US" sz="1500" dirty="0">
                          <a:solidFill>
                            <a:srgbClr val="000000"/>
                          </a:solidFill>
                          <a:effectLst/>
                          <a:latin typeface="+mn-lt"/>
                          <a:ea typeface="Calibri" charset="0"/>
                          <a:cs typeface="Times New Roman" charset="0"/>
                        </a:rPr>
                        <a:t>Total</a:t>
                      </a:r>
                      <a:endParaRPr lang="en-US" sz="15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65</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63</a:t>
                      </a:r>
                      <a:endParaRPr lang="en-US" sz="160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128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a:solidFill>
                            <a:srgbClr val="000000"/>
                          </a:solidFill>
                          <a:effectLst/>
                          <a:latin typeface="+mn-lt"/>
                          <a:ea typeface="Calibri" charset="0"/>
                          <a:cs typeface="Times New Roman" charset="0"/>
                        </a:rPr>
                        <a:t>26</a:t>
                      </a:r>
                      <a:endParaRPr lang="en-US" sz="160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6</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32</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4</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30</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34</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99</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600" dirty="0">
                          <a:solidFill>
                            <a:srgbClr val="000000"/>
                          </a:solidFill>
                          <a:effectLst/>
                          <a:latin typeface="+mn-lt"/>
                          <a:ea typeface="Calibri" charset="0"/>
                          <a:cs typeface="Times New Roman" charset="0"/>
                        </a:rPr>
                        <a:t>198</a:t>
                      </a:r>
                      <a:endParaRPr lang="en-US" sz="1600" dirty="0">
                        <a:solidFill>
                          <a:srgbClr val="000000"/>
                        </a:solidFill>
                        <a:effectLst/>
                        <a:latin typeface="+mn-lt"/>
                        <a:ea typeface="Times New Roman" charset="0"/>
                        <a:cs typeface="Times New Roman" charset="0"/>
                      </a:endParaRPr>
                    </a:p>
                  </a:txBody>
                  <a:tcPr marL="68580" marR="68580" marT="0" marB="0" anchor="ct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9914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19" y="88738"/>
            <a:ext cx="6706056" cy="1069450"/>
          </a:xfrm>
        </p:spPr>
        <p:txBody>
          <a:bodyPr>
            <a:noAutofit/>
          </a:bodyPr>
          <a:lstStyle/>
          <a:p>
            <a:r>
              <a:rPr lang="en-US" sz="4000" dirty="0">
                <a:latin typeface="+mj-lt"/>
                <a:ea typeface="Helvetica" charset="0"/>
                <a:cs typeface="Helvetica" charset="0"/>
              </a:rPr>
              <a:t>Recognition of Student Actions and Ideas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3234061"/>
              </p:ext>
            </p:extLst>
          </p:nvPr>
        </p:nvGraphicFramePr>
        <p:xfrm>
          <a:off x="375919" y="1510018"/>
          <a:ext cx="8297435" cy="4110605"/>
        </p:xfrm>
        <a:graphic>
          <a:graphicData uri="http://schemas.openxmlformats.org/drawingml/2006/table">
            <a:tbl>
              <a:tblPr>
                <a:tableStyleId>{5C22544A-7EE6-4342-B048-85BDC9FD1C3A}</a:tableStyleId>
              </a:tblPr>
              <a:tblGrid>
                <a:gridCol w="1238191"/>
                <a:gridCol w="1078626"/>
                <a:gridCol w="1478211"/>
                <a:gridCol w="1572127"/>
                <a:gridCol w="1812758"/>
                <a:gridCol w="1117522"/>
              </a:tblGrid>
              <a:tr h="559265">
                <a:tc gridSpan="2">
                  <a:txBody>
                    <a:bodyPr/>
                    <a:lstStyle/>
                    <a:p>
                      <a:pPr marL="0" marR="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gridSpan="3">
                  <a:txBody>
                    <a:bodyPr/>
                    <a:lstStyle/>
                    <a:p>
                      <a:pPr marL="0" marR="38100" indent="0" algn="ctr">
                        <a:spcBef>
                          <a:spcPts val="0"/>
                        </a:spcBef>
                        <a:spcAft>
                          <a:spcPts val="0"/>
                        </a:spcAft>
                      </a:pPr>
                      <a:r>
                        <a:rPr lang="en-US" sz="2000" dirty="0">
                          <a:effectLst/>
                        </a:rPr>
                        <a:t>Student Ideas</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38100" indent="0" algn="ctr">
                        <a:spcBef>
                          <a:spcPts val="0"/>
                        </a:spcBef>
                        <a:spcAft>
                          <a:spcPts val="0"/>
                        </a:spcAft>
                      </a:pP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3810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10268">
                <a:tc gridSpan="2">
                  <a:txBody>
                    <a:bodyPr/>
                    <a:lstStyle/>
                    <a:p>
                      <a:pPr marL="0" marR="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38100" indent="0" algn="ctr">
                        <a:spcBef>
                          <a:spcPts val="0"/>
                        </a:spcBef>
                        <a:spcAft>
                          <a:spcPts val="0"/>
                        </a:spcAft>
                      </a:pPr>
                      <a:r>
                        <a:rPr lang="en-US" sz="1800" dirty="0" smtClean="0">
                          <a:solidFill>
                            <a:srgbClr val="000000"/>
                          </a:solidFill>
                          <a:effectLst/>
                          <a:latin typeface="+mn-lt"/>
                          <a:ea typeface="Times New Roman" charset="0"/>
                        </a:rPr>
                        <a:t>Core</a:t>
                      </a:r>
                    </a:p>
                    <a:p>
                      <a:pPr marL="0" marR="38100" indent="0" algn="ctr">
                        <a:spcBef>
                          <a:spcPts val="0"/>
                        </a:spcBef>
                        <a:spcAft>
                          <a:spcPts val="0"/>
                        </a:spcAft>
                      </a:pPr>
                      <a:r>
                        <a:rPr lang="en-US" sz="1800" dirty="0" smtClean="0">
                          <a:solidFill>
                            <a:srgbClr val="000000"/>
                          </a:solidFill>
                          <a:effectLst/>
                          <a:latin typeface="+mn-lt"/>
                          <a:ea typeface="Times New Roman" charset="0"/>
                        </a:rPr>
                        <a:t> </a:t>
                      </a:r>
                      <a:r>
                        <a:rPr lang="en-US" sz="1800" dirty="0">
                          <a:solidFill>
                            <a:srgbClr val="000000"/>
                          </a:solidFill>
                          <a:effectLst/>
                          <a:latin typeface="+mn-lt"/>
                          <a:ea typeface="Times New Roman" charset="0"/>
                        </a:rPr>
                        <a:t>(M,NM)</a:t>
                      </a:r>
                    </a:p>
                  </a:txBody>
                  <a:tcPr marL="68580" marR="68580" marT="0" marB="0">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1800">
                          <a:solidFill>
                            <a:srgbClr val="000000"/>
                          </a:solidFill>
                          <a:effectLst/>
                          <a:latin typeface="+mn-lt"/>
                          <a:ea typeface="Times New Roman" charset="0"/>
                        </a:rPr>
                        <a:t>Peripheral (M,NM)</a:t>
                      </a:r>
                    </a:p>
                  </a:txBody>
                  <a:tcPr marL="68580" marR="68580" marT="0" marB="0">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1800">
                          <a:solidFill>
                            <a:srgbClr val="000000"/>
                          </a:solidFill>
                          <a:effectLst/>
                          <a:latin typeface="+mn-lt"/>
                          <a:ea typeface="Times New Roman" charset="0"/>
                        </a:rPr>
                        <a:t>CNI, Other, NA (M,NM)</a:t>
                      </a:r>
                    </a:p>
                  </a:txBody>
                  <a:tcPr marL="68580" marR="68580" marT="0" marB="0">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1800" dirty="0">
                          <a:solidFill>
                            <a:srgbClr val="000000"/>
                          </a:solidFill>
                          <a:effectLst/>
                          <a:latin typeface="+mn-lt"/>
                          <a:ea typeface="Times New Roman" charset="0"/>
                        </a:rPr>
                        <a:t>TOTAL</a:t>
                      </a:r>
                    </a:p>
                    <a:p>
                      <a:pPr marL="0" marR="38100" indent="0" algn="ctr">
                        <a:spcBef>
                          <a:spcPts val="0"/>
                        </a:spcBef>
                        <a:spcAft>
                          <a:spcPts val="0"/>
                        </a:spcAft>
                      </a:pPr>
                      <a:r>
                        <a:rPr lang="en-US" sz="1800" dirty="0">
                          <a:solidFill>
                            <a:srgbClr val="000000"/>
                          </a:solidFill>
                          <a:effectLst/>
                          <a:latin typeface="+mn-lt"/>
                          <a:ea typeface="Times New Roman" charset="0"/>
                        </a:rPr>
                        <a:t>(M,NM)</a:t>
                      </a:r>
                    </a:p>
                  </a:txBody>
                  <a:tcPr marL="68580" marR="68580" marT="0" marB="0">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r>
              <a:tr h="710268">
                <a:tc rowSpan="3">
                  <a:txBody>
                    <a:bodyPr/>
                    <a:lstStyle/>
                    <a:p>
                      <a:pPr marL="0" marR="38100" indent="0" algn="ctr">
                        <a:spcBef>
                          <a:spcPts val="0"/>
                        </a:spcBef>
                        <a:spcAft>
                          <a:spcPts val="0"/>
                        </a:spcAft>
                      </a:pPr>
                      <a:r>
                        <a:rPr lang="en-US" sz="2000">
                          <a:effectLst/>
                        </a:rPr>
                        <a:t>Student Actions </a:t>
                      </a:r>
                      <a:endParaRPr lang="en-US" sz="2400">
                        <a:effectLst/>
                        <a:latin typeface="Times New Roman" charset="0"/>
                        <a:ea typeface="Simang" charset="0"/>
                      </a:endParaRPr>
                    </a:p>
                  </a:txBody>
                  <a:tcPr marL="0" marR="0" marT="0" marB="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2000" dirty="0">
                          <a:effectLst/>
                        </a:rPr>
                        <a:t>Explicit</a:t>
                      </a:r>
                      <a:endParaRPr lang="en-US" sz="2400" dirty="0">
                        <a:effectLst/>
                        <a:latin typeface="Times New Roman" charset="0"/>
                        <a:ea typeface="Simang"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83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44,39)</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9,0)</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7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2,5)</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99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55,44)</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10268">
                <a:tc vMerge="1">
                  <a:txBody>
                    <a:bodyPr/>
                    <a:lstStyle/>
                    <a:p>
                      <a:endParaRPr lang="en-US"/>
                    </a:p>
                  </a:txBody>
                  <a:tcPr/>
                </a:tc>
                <a:tc>
                  <a:txBody>
                    <a:bodyPr/>
                    <a:lstStyle/>
                    <a:p>
                      <a:pPr marL="0" marR="38100" indent="0" algn="ctr">
                        <a:spcBef>
                          <a:spcPts val="0"/>
                        </a:spcBef>
                        <a:spcAft>
                          <a:spcPts val="0"/>
                        </a:spcAft>
                      </a:pPr>
                      <a:r>
                        <a:rPr lang="en-US" sz="2000" dirty="0">
                          <a:effectLst/>
                        </a:rPr>
                        <a:t>Implicit</a:t>
                      </a:r>
                      <a:endParaRPr lang="en-US" sz="2400" dirty="0">
                        <a:effectLst/>
                        <a:latin typeface="Times New Roman" charset="0"/>
                        <a:ea typeface="Simang"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40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26,14)</a:t>
                      </a:r>
                    </a:p>
                  </a:txBody>
                  <a:tcPr marL="25400" marR="25400" marT="25400" marB="254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5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4,1)</a:t>
                      </a:r>
                    </a:p>
                  </a:txBody>
                  <a:tcPr marL="25400" marR="25400" marT="25400" marB="254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7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1,6)</a:t>
                      </a:r>
                    </a:p>
                  </a:txBody>
                  <a:tcPr marL="25400" marR="25400" marT="25400" marB="254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52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31,21)</a:t>
                      </a:r>
                    </a:p>
                  </a:txBody>
                  <a:tcPr marL="25400" marR="25400" marT="25400" marB="254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0268">
                <a:tc vMerge="1">
                  <a:txBody>
                    <a:bodyPr/>
                    <a:lstStyle/>
                    <a:p>
                      <a:endParaRPr lang="en-US"/>
                    </a:p>
                  </a:txBody>
                  <a:tcPr/>
                </a:tc>
                <a:tc>
                  <a:txBody>
                    <a:bodyPr/>
                    <a:lstStyle/>
                    <a:p>
                      <a:pPr marL="0" marR="38100" indent="0" algn="ctr">
                        <a:spcBef>
                          <a:spcPts val="0"/>
                        </a:spcBef>
                        <a:spcAft>
                          <a:spcPts val="0"/>
                        </a:spcAft>
                      </a:pPr>
                      <a:r>
                        <a:rPr lang="en-US" sz="2000">
                          <a:effectLst/>
                        </a:rPr>
                        <a:t>Not</a:t>
                      </a:r>
                      <a:endParaRPr lang="en-US" sz="2400">
                        <a:effectLst/>
                        <a:latin typeface="Times New Roman" charset="0"/>
                        <a:ea typeface="Simang" charset="0"/>
                      </a:endParaRPr>
                    </a:p>
                  </a:txBody>
                  <a:tcPr marL="0" marR="0" marT="0" marB="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16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4,12)</a:t>
                      </a:r>
                    </a:p>
                  </a:txBody>
                  <a:tcPr marL="25400" marR="25400" marT="25400" marB="2540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5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2,3)</a:t>
                      </a:r>
                    </a:p>
                  </a:txBody>
                  <a:tcPr marL="25400" marR="25400" marT="25400" marB="2540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26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7,19)</a:t>
                      </a:r>
                    </a:p>
                  </a:txBody>
                  <a:tcPr marL="25400" marR="25400" marT="25400" marB="2540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47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13,34)</a:t>
                      </a:r>
                    </a:p>
                  </a:txBody>
                  <a:tcPr marL="25400" marR="25400" marT="25400" marB="2540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r>
              <a:tr h="710268">
                <a:tc>
                  <a:txBody>
                    <a:bodyPr/>
                    <a:lstStyle/>
                    <a:p>
                      <a:pPr marL="0" marR="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2000" dirty="0">
                          <a:effectLst/>
                        </a:rPr>
                        <a:t>TOTAL</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139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74,65)</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15,4)</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40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10,30)</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198 (99,99)</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55682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19" y="88738"/>
            <a:ext cx="6706056" cy="1069450"/>
          </a:xfrm>
        </p:spPr>
        <p:txBody>
          <a:bodyPr>
            <a:noAutofit/>
          </a:bodyPr>
          <a:lstStyle/>
          <a:p>
            <a:r>
              <a:rPr lang="en-US" sz="4000" dirty="0" smtClean="0">
                <a:latin typeface="+mj-lt"/>
                <a:ea typeface="Helvetica" charset="0"/>
                <a:cs typeface="Helvetica" charset="0"/>
              </a:rPr>
              <a:t>Recognition—</a:t>
            </a:r>
            <a:br>
              <a:rPr lang="en-US" sz="4000" dirty="0" smtClean="0">
                <a:latin typeface="+mj-lt"/>
                <a:ea typeface="Helvetica" charset="0"/>
                <a:cs typeface="Helvetica" charset="0"/>
              </a:rPr>
            </a:br>
            <a:r>
              <a:rPr lang="en-US" sz="4000" dirty="0" smtClean="0">
                <a:latin typeface="+mj-lt"/>
                <a:ea typeface="Helvetica" charset="0"/>
                <a:cs typeface="Helvetica" charset="0"/>
              </a:rPr>
              <a:t>Student Actions</a:t>
            </a:r>
            <a:endParaRPr lang="en-US" sz="4000" dirty="0">
              <a:latin typeface="+mj-lt"/>
              <a:ea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2647766"/>
              </p:ext>
            </p:extLst>
          </p:nvPr>
        </p:nvGraphicFramePr>
        <p:xfrm>
          <a:off x="375919" y="1510018"/>
          <a:ext cx="8297435" cy="4110605"/>
        </p:xfrm>
        <a:graphic>
          <a:graphicData uri="http://schemas.openxmlformats.org/drawingml/2006/table">
            <a:tbl>
              <a:tblPr>
                <a:tableStyleId>{5C22544A-7EE6-4342-B048-85BDC9FD1C3A}</a:tableStyleId>
              </a:tblPr>
              <a:tblGrid>
                <a:gridCol w="1238191"/>
                <a:gridCol w="1078626"/>
                <a:gridCol w="1478211"/>
                <a:gridCol w="1572127"/>
                <a:gridCol w="1812758"/>
                <a:gridCol w="1117522"/>
              </a:tblGrid>
              <a:tr h="559265">
                <a:tc gridSpan="2">
                  <a:txBody>
                    <a:bodyPr/>
                    <a:lstStyle/>
                    <a:p>
                      <a:pPr marL="0" marR="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gridSpan="3">
                  <a:txBody>
                    <a:bodyPr/>
                    <a:lstStyle/>
                    <a:p>
                      <a:pPr marL="0" marR="38100" indent="0" algn="ctr">
                        <a:spcBef>
                          <a:spcPts val="0"/>
                        </a:spcBef>
                        <a:spcAft>
                          <a:spcPts val="0"/>
                        </a:spcAft>
                      </a:pPr>
                      <a:r>
                        <a:rPr lang="en-US" sz="2000" dirty="0">
                          <a:effectLst/>
                        </a:rPr>
                        <a:t>Student Ideas</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38100" indent="0" algn="ctr">
                        <a:spcBef>
                          <a:spcPts val="0"/>
                        </a:spcBef>
                        <a:spcAft>
                          <a:spcPts val="0"/>
                        </a:spcAft>
                      </a:pP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3810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10268">
                <a:tc gridSpan="2">
                  <a:txBody>
                    <a:bodyPr/>
                    <a:lstStyle/>
                    <a:p>
                      <a:pPr marL="0" marR="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38100" indent="0" algn="ctr">
                        <a:spcBef>
                          <a:spcPts val="0"/>
                        </a:spcBef>
                        <a:spcAft>
                          <a:spcPts val="0"/>
                        </a:spcAft>
                      </a:pPr>
                      <a:r>
                        <a:rPr lang="en-US" sz="1800" dirty="0" smtClean="0">
                          <a:solidFill>
                            <a:srgbClr val="000000"/>
                          </a:solidFill>
                          <a:effectLst/>
                          <a:latin typeface="+mn-lt"/>
                          <a:ea typeface="Times New Roman" charset="0"/>
                        </a:rPr>
                        <a:t>Core</a:t>
                      </a:r>
                    </a:p>
                    <a:p>
                      <a:pPr marL="0" marR="38100" indent="0" algn="ctr">
                        <a:spcBef>
                          <a:spcPts val="0"/>
                        </a:spcBef>
                        <a:spcAft>
                          <a:spcPts val="0"/>
                        </a:spcAft>
                      </a:pPr>
                      <a:r>
                        <a:rPr lang="en-US" sz="1800" dirty="0" smtClean="0">
                          <a:solidFill>
                            <a:srgbClr val="000000"/>
                          </a:solidFill>
                          <a:effectLst/>
                          <a:latin typeface="+mn-lt"/>
                          <a:ea typeface="Times New Roman" charset="0"/>
                        </a:rPr>
                        <a:t> </a:t>
                      </a:r>
                      <a:r>
                        <a:rPr lang="en-US" sz="1800" dirty="0">
                          <a:solidFill>
                            <a:srgbClr val="000000"/>
                          </a:solidFill>
                          <a:effectLst/>
                          <a:latin typeface="+mn-lt"/>
                          <a:ea typeface="Times New Roman" charset="0"/>
                        </a:rPr>
                        <a:t>(M,NM)</a:t>
                      </a:r>
                    </a:p>
                  </a:txBody>
                  <a:tcPr marL="68580" marR="68580" marT="0" marB="0">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1800">
                          <a:solidFill>
                            <a:srgbClr val="000000"/>
                          </a:solidFill>
                          <a:effectLst/>
                          <a:latin typeface="+mn-lt"/>
                          <a:ea typeface="Times New Roman" charset="0"/>
                        </a:rPr>
                        <a:t>Peripheral (M,NM)</a:t>
                      </a:r>
                    </a:p>
                  </a:txBody>
                  <a:tcPr marL="68580" marR="68580" marT="0" marB="0">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1800">
                          <a:solidFill>
                            <a:srgbClr val="000000"/>
                          </a:solidFill>
                          <a:effectLst/>
                          <a:latin typeface="+mn-lt"/>
                          <a:ea typeface="Times New Roman" charset="0"/>
                        </a:rPr>
                        <a:t>CNI, Other, NA (M,NM)</a:t>
                      </a:r>
                    </a:p>
                  </a:txBody>
                  <a:tcPr marL="68580" marR="68580" marT="0" marB="0">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1800" dirty="0">
                          <a:solidFill>
                            <a:srgbClr val="000000"/>
                          </a:solidFill>
                          <a:effectLst/>
                          <a:latin typeface="+mn-lt"/>
                          <a:ea typeface="Times New Roman" charset="0"/>
                        </a:rPr>
                        <a:t>TOTAL</a:t>
                      </a:r>
                    </a:p>
                    <a:p>
                      <a:pPr marL="0" marR="38100" indent="0" algn="ctr">
                        <a:spcBef>
                          <a:spcPts val="0"/>
                        </a:spcBef>
                        <a:spcAft>
                          <a:spcPts val="0"/>
                        </a:spcAft>
                      </a:pPr>
                      <a:r>
                        <a:rPr lang="en-US" sz="1800" dirty="0">
                          <a:solidFill>
                            <a:srgbClr val="000000"/>
                          </a:solidFill>
                          <a:effectLst/>
                          <a:latin typeface="+mn-lt"/>
                          <a:ea typeface="Times New Roman" charset="0"/>
                        </a:rPr>
                        <a:t>(M,NM)</a:t>
                      </a:r>
                    </a:p>
                  </a:txBody>
                  <a:tcPr marL="68580" marR="68580" marT="0" marB="0">
                    <a:lnL w="12700" cmpd="sng">
                      <a:noFill/>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710268">
                <a:tc rowSpan="3">
                  <a:txBody>
                    <a:bodyPr/>
                    <a:lstStyle/>
                    <a:p>
                      <a:pPr marL="0" marR="38100" indent="0" algn="ctr">
                        <a:spcBef>
                          <a:spcPts val="0"/>
                        </a:spcBef>
                        <a:spcAft>
                          <a:spcPts val="0"/>
                        </a:spcAft>
                      </a:pPr>
                      <a:r>
                        <a:rPr lang="en-US" sz="2000">
                          <a:effectLst/>
                        </a:rPr>
                        <a:t>Student Actions </a:t>
                      </a:r>
                      <a:endParaRPr lang="en-US" sz="2400">
                        <a:effectLst/>
                        <a:latin typeface="Times New Roman" charset="0"/>
                        <a:ea typeface="Simang" charset="0"/>
                      </a:endParaRPr>
                    </a:p>
                  </a:txBody>
                  <a:tcPr marL="0" marR="0" marT="0" marB="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2000" dirty="0">
                          <a:effectLst/>
                        </a:rPr>
                        <a:t>Explicit</a:t>
                      </a:r>
                      <a:endParaRPr lang="en-US" sz="2400" dirty="0">
                        <a:effectLst/>
                        <a:latin typeface="Times New Roman" charset="0"/>
                        <a:ea typeface="Simang"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83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44,39)</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9,0)</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7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2,5)</a:t>
                      </a:r>
                    </a:p>
                  </a:txBody>
                  <a:tcPr marL="25400" marR="25400" marT="25400" marB="25400" anchor="ctr">
                    <a:lnL w="12700" cmpd="sng">
                      <a:noFill/>
                    </a:lnL>
                    <a:lnR w="38100" cap="flat" cmpd="sng" algn="ctr">
                      <a:solidFill>
                        <a:srgbClr val="C00000"/>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99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55,44)</a:t>
                      </a:r>
                    </a:p>
                  </a:txBody>
                  <a:tcPr marL="25400" marR="25400" marT="25400" marB="25400"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10268">
                <a:tc vMerge="1">
                  <a:txBody>
                    <a:bodyPr/>
                    <a:lstStyle/>
                    <a:p>
                      <a:endParaRPr lang="en-US"/>
                    </a:p>
                  </a:txBody>
                  <a:tcPr/>
                </a:tc>
                <a:tc>
                  <a:txBody>
                    <a:bodyPr/>
                    <a:lstStyle/>
                    <a:p>
                      <a:pPr marL="0" marR="38100" indent="0" algn="ctr">
                        <a:spcBef>
                          <a:spcPts val="0"/>
                        </a:spcBef>
                        <a:spcAft>
                          <a:spcPts val="0"/>
                        </a:spcAft>
                      </a:pPr>
                      <a:r>
                        <a:rPr lang="en-US" sz="2000" dirty="0">
                          <a:effectLst/>
                        </a:rPr>
                        <a:t>Implicit</a:t>
                      </a:r>
                      <a:endParaRPr lang="en-US" sz="2400" dirty="0">
                        <a:effectLst/>
                        <a:latin typeface="Times New Roman" charset="0"/>
                        <a:ea typeface="Simang"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40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26,14)</a:t>
                      </a:r>
                    </a:p>
                  </a:txBody>
                  <a:tcPr marL="25400" marR="25400" marT="25400" marB="254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5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4,1)</a:t>
                      </a:r>
                    </a:p>
                  </a:txBody>
                  <a:tcPr marL="25400" marR="25400" marT="25400" marB="254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7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1,6)</a:t>
                      </a:r>
                    </a:p>
                  </a:txBody>
                  <a:tcPr marL="25400" marR="25400" marT="25400" marB="25400" anchor="ct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52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31,21)</a:t>
                      </a:r>
                    </a:p>
                  </a:txBody>
                  <a:tcPr marL="25400" marR="25400" marT="25400" marB="25400"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r>
              <a:tr h="710268">
                <a:tc vMerge="1">
                  <a:txBody>
                    <a:bodyPr/>
                    <a:lstStyle/>
                    <a:p>
                      <a:endParaRPr lang="en-US"/>
                    </a:p>
                  </a:txBody>
                  <a:tcPr/>
                </a:tc>
                <a:tc>
                  <a:txBody>
                    <a:bodyPr/>
                    <a:lstStyle/>
                    <a:p>
                      <a:pPr marL="0" marR="38100" indent="0" algn="ctr">
                        <a:spcBef>
                          <a:spcPts val="0"/>
                        </a:spcBef>
                        <a:spcAft>
                          <a:spcPts val="0"/>
                        </a:spcAft>
                      </a:pPr>
                      <a:r>
                        <a:rPr lang="en-US" sz="2000">
                          <a:effectLst/>
                        </a:rPr>
                        <a:t>Not</a:t>
                      </a:r>
                      <a:endParaRPr lang="en-US" sz="2400">
                        <a:effectLst/>
                        <a:latin typeface="Times New Roman" charset="0"/>
                        <a:ea typeface="Simang" charset="0"/>
                      </a:endParaRPr>
                    </a:p>
                  </a:txBody>
                  <a:tcPr marL="0" marR="0" marT="0" marB="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16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4,12)</a:t>
                      </a:r>
                    </a:p>
                  </a:txBody>
                  <a:tcPr marL="25400" marR="25400" marT="25400" marB="2540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5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2,3)</a:t>
                      </a:r>
                    </a:p>
                  </a:txBody>
                  <a:tcPr marL="25400" marR="25400" marT="25400" marB="2540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26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7,19)</a:t>
                      </a:r>
                    </a:p>
                  </a:txBody>
                  <a:tcPr marL="25400" marR="25400" marT="25400" marB="2540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47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13,34)</a:t>
                      </a:r>
                    </a:p>
                  </a:txBody>
                  <a:tcPr marL="25400" marR="25400" marT="25400" marB="25400" anchor="ctr">
                    <a:lnL w="12700" cmpd="sng">
                      <a:noFill/>
                    </a:lnL>
                    <a:lnR w="12700" cmpd="sng">
                      <a:noFill/>
                    </a:lnR>
                    <a:lnT w="38100" cap="flat" cmpd="sng" algn="ctr">
                      <a:solidFill>
                        <a:srgbClr val="C00000"/>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r>
              <a:tr h="710268">
                <a:tc>
                  <a:txBody>
                    <a:bodyPr/>
                    <a:lstStyle/>
                    <a:p>
                      <a:pPr marL="0" marR="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2000" dirty="0">
                          <a:effectLst/>
                        </a:rPr>
                        <a:t>TOTAL</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139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74,65)</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15,4)</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40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10,30)</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198 (99,99)</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130964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19" y="88738"/>
            <a:ext cx="6706056" cy="1069450"/>
          </a:xfrm>
        </p:spPr>
        <p:txBody>
          <a:bodyPr>
            <a:noAutofit/>
          </a:bodyPr>
          <a:lstStyle/>
          <a:p>
            <a:r>
              <a:rPr lang="en-US" sz="4000" dirty="0" smtClean="0">
                <a:latin typeface="+mj-lt"/>
                <a:ea typeface="Helvetica" charset="0"/>
                <a:cs typeface="Helvetica" charset="0"/>
              </a:rPr>
              <a:t>Recognition—</a:t>
            </a:r>
            <a:br>
              <a:rPr lang="en-US" sz="4000" dirty="0" smtClean="0">
                <a:latin typeface="+mj-lt"/>
                <a:ea typeface="Helvetica" charset="0"/>
                <a:cs typeface="Helvetica" charset="0"/>
              </a:rPr>
            </a:br>
            <a:r>
              <a:rPr lang="en-US" sz="4000" dirty="0" smtClean="0">
                <a:latin typeface="+mj-lt"/>
                <a:ea typeface="Helvetica" charset="0"/>
                <a:cs typeface="Helvetica" charset="0"/>
              </a:rPr>
              <a:t>Student Ideas </a:t>
            </a:r>
            <a:endParaRPr lang="en-US" sz="4000" dirty="0">
              <a:latin typeface="+mj-lt"/>
              <a:ea typeface="Helvetica" charset="0"/>
              <a:cs typeface="Helvetic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8691084"/>
              </p:ext>
            </p:extLst>
          </p:nvPr>
        </p:nvGraphicFramePr>
        <p:xfrm>
          <a:off x="375919" y="1510018"/>
          <a:ext cx="8297435" cy="4110605"/>
        </p:xfrm>
        <a:graphic>
          <a:graphicData uri="http://schemas.openxmlformats.org/drawingml/2006/table">
            <a:tbl>
              <a:tblPr>
                <a:tableStyleId>{5C22544A-7EE6-4342-B048-85BDC9FD1C3A}</a:tableStyleId>
              </a:tblPr>
              <a:tblGrid>
                <a:gridCol w="1238191"/>
                <a:gridCol w="1078626"/>
                <a:gridCol w="1478211"/>
                <a:gridCol w="1572127"/>
                <a:gridCol w="1812758"/>
                <a:gridCol w="1117522"/>
              </a:tblGrid>
              <a:tr h="559265">
                <a:tc gridSpan="2">
                  <a:txBody>
                    <a:bodyPr/>
                    <a:lstStyle/>
                    <a:p>
                      <a:pPr marL="0" marR="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gridSpan="3">
                  <a:txBody>
                    <a:bodyPr/>
                    <a:lstStyle/>
                    <a:p>
                      <a:pPr marL="0" marR="38100" indent="0" algn="ctr">
                        <a:spcBef>
                          <a:spcPts val="0"/>
                        </a:spcBef>
                        <a:spcAft>
                          <a:spcPts val="0"/>
                        </a:spcAft>
                      </a:pPr>
                      <a:r>
                        <a:rPr lang="en-US" sz="2000" dirty="0">
                          <a:effectLst/>
                        </a:rPr>
                        <a:t>Student Ideas</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38100" indent="0" algn="ctr">
                        <a:spcBef>
                          <a:spcPts val="0"/>
                        </a:spcBef>
                        <a:spcAft>
                          <a:spcPts val="0"/>
                        </a:spcAft>
                      </a:pP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3810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10268">
                <a:tc gridSpan="2">
                  <a:txBody>
                    <a:bodyPr/>
                    <a:lstStyle/>
                    <a:p>
                      <a:pPr marL="0" marR="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38100" indent="0" algn="ctr">
                        <a:spcBef>
                          <a:spcPts val="0"/>
                        </a:spcBef>
                        <a:spcAft>
                          <a:spcPts val="0"/>
                        </a:spcAft>
                      </a:pPr>
                      <a:r>
                        <a:rPr lang="en-US" sz="1800" dirty="0" smtClean="0">
                          <a:solidFill>
                            <a:srgbClr val="000000"/>
                          </a:solidFill>
                          <a:effectLst/>
                          <a:latin typeface="+mn-lt"/>
                          <a:ea typeface="Times New Roman" charset="0"/>
                        </a:rPr>
                        <a:t>Core</a:t>
                      </a:r>
                    </a:p>
                    <a:p>
                      <a:pPr marL="0" marR="38100" indent="0" algn="ctr">
                        <a:spcBef>
                          <a:spcPts val="0"/>
                        </a:spcBef>
                        <a:spcAft>
                          <a:spcPts val="0"/>
                        </a:spcAft>
                      </a:pPr>
                      <a:r>
                        <a:rPr lang="en-US" sz="1800" dirty="0" smtClean="0">
                          <a:solidFill>
                            <a:srgbClr val="000000"/>
                          </a:solidFill>
                          <a:effectLst/>
                          <a:latin typeface="+mn-lt"/>
                          <a:ea typeface="Times New Roman" charset="0"/>
                        </a:rPr>
                        <a:t> </a:t>
                      </a:r>
                      <a:r>
                        <a:rPr lang="en-US" sz="1800" dirty="0">
                          <a:solidFill>
                            <a:srgbClr val="000000"/>
                          </a:solidFill>
                          <a:effectLst/>
                          <a:latin typeface="+mn-lt"/>
                          <a:ea typeface="Times New Roman" charset="0"/>
                        </a:rPr>
                        <a:t>(M,NM)</a:t>
                      </a:r>
                    </a:p>
                  </a:txBody>
                  <a:tcPr marL="68580" marR="68580" marT="0" marB="0">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1800">
                          <a:solidFill>
                            <a:srgbClr val="000000"/>
                          </a:solidFill>
                          <a:effectLst/>
                          <a:latin typeface="+mn-lt"/>
                          <a:ea typeface="Times New Roman" charset="0"/>
                        </a:rPr>
                        <a:t>Peripheral (M,NM)</a:t>
                      </a:r>
                    </a:p>
                  </a:txBody>
                  <a:tcPr marL="68580" marR="68580" marT="0" marB="0">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1800">
                          <a:solidFill>
                            <a:srgbClr val="000000"/>
                          </a:solidFill>
                          <a:effectLst/>
                          <a:latin typeface="+mn-lt"/>
                          <a:ea typeface="Times New Roman" charset="0"/>
                        </a:rPr>
                        <a:t>CNI, Other, NA (M,NM)</a:t>
                      </a:r>
                    </a:p>
                  </a:txBody>
                  <a:tcPr marL="68580" marR="68580" marT="0" marB="0">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1800" dirty="0">
                          <a:solidFill>
                            <a:srgbClr val="000000"/>
                          </a:solidFill>
                          <a:effectLst/>
                          <a:latin typeface="+mn-lt"/>
                          <a:ea typeface="Times New Roman" charset="0"/>
                        </a:rPr>
                        <a:t>TOTAL</a:t>
                      </a:r>
                    </a:p>
                    <a:p>
                      <a:pPr marL="0" marR="38100" indent="0" algn="ctr">
                        <a:spcBef>
                          <a:spcPts val="0"/>
                        </a:spcBef>
                        <a:spcAft>
                          <a:spcPts val="0"/>
                        </a:spcAft>
                      </a:pPr>
                      <a:r>
                        <a:rPr lang="en-US" sz="1800" dirty="0">
                          <a:solidFill>
                            <a:srgbClr val="000000"/>
                          </a:solidFill>
                          <a:effectLst/>
                          <a:latin typeface="+mn-lt"/>
                          <a:ea typeface="Times New Roman" charset="0"/>
                        </a:rPr>
                        <a:t>(M,NM)</a:t>
                      </a:r>
                    </a:p>
                  </a:txBody>
                  <a:tcPr marL="68580" marR="68580" marT="0" marB="0">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r>
              <a:tr h="710268">
                <a:tc rowSpan="3">
                  <a:txBody>
                    <a:bodyPr/>
                    <a:lstStyle/>
                    <a:p>
                      <a:pPr marL="0" marR="38100" indent="0" algn="ctr">
                        <a:spcBef>
                          <a:spcPts val="0"/>
                        </a:spcBef>
                        <a:spcAft>
                          <a:spcPts val="0"/>
                        </a:spcAft>
                      </a:pPr>
                      <a:r>
                        <a:rPr lang="en-US" sz="2000">
                          <a:effectLst/>
                        </a:rPr>
                        <a:t>Student Actions </a:t>
                      </a:r>
                      <a:endParaRPr lang="en-US" sz="2400">
                        <a:effectLst/>
                        <a:latin typeface="Times New Roman" charset="0"/>
                        <a:ea typeface="Simang" charset="0"/>
                      </a:endParaRPr>
                    </a:p>
                  </a:txBody>
                  <a:tcPr marL="0" marR="0" marT="0" marB="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2000" dirty="0">
                          <a:effectLst/>
                        </a:rPr>
                        <a:t>Explicit</a:t>
                      </a:r>
                      <a:endParaRPr lang="en-US" sz="2400" dirty="0">
                        <a:effectLst/>
                        <a:latin typeface="Times New Roman" charset="0"/>
                        <a:ea typeface="Simang"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83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44,39)</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9,0)</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7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2,5)</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99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55,44)</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10268">
                <a:tc vMerge="1">
                  <a:txBody>
                    <a:bodyPr/>
                    <a:lstStyle/>
                    <a:p>
                      <a:endParaRPr lang="en-US"/>
                    </a:p>
                  </a:txBody>
                  <a:tcPr/>
                </a:tc>
                <a:tc>
                  <a:txBody>
                    <a:bodyPr/>
                    <a:lstStyle/>
                    <a:p>
                      <a:pPr marL="0" marR="38100" indent="0" algn="ctr">
                        <a:spcBef>
                          <a:spcPts val="0"/>
                        </a:spcBef>
                        <a:spcAft>
                          <a:spcPts val="0"/>
                        </a:spcAft>
                      </a:pPr>
                      <a:r>
                        <a:rPr lang="en-US" sz="2000" dirty="0">
                          <a:effectLst/>
                        </a:rPr>
                        <a:t>Implicit</a:t>
                      </a:r>
                      <a:endParaRPr lang="en-US" sz="2400" dirty="0">
                        <a:effectLst/>
                        <a:latin typeface="Times New Roman" charset="0"/>
                        <a:ea typeface="Simang"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40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26,14)</a:t>
                      </a:r>
                    </a:p>
                  </a:txBody>
                  <a:tcPr marL="25400" marR="25400" marT="25400" marB="254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5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4,1)</a:t>
                      </a:r>
                    </a:p>
                  </a:txBody>
                  <a:tcPr marL="25400" marR="25400" marT="25400" marB="254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7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1,6)</a:t>
                      </a:r>
                    </a:p>
                  </a:txBody>
                  <a:tcPr marL="25400" marR="25400" marT="25400" marB="254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52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31,21)</a:t>
                      </a:r>
                    </a:p>
                  </a:txBody>
                  <a:tcPr marL="25400" marR="25400" marT="25400" marB="254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0268">
                <a:tc vMerge="1">
                  <a:txBody>
                    <a:bodyPr/>
                    <a:lstStyle/>
                    <a:p>
                      <a:endParaRPr lang="en-US"/>
                    </a:p>
                  </a:txBody>
                  <a:tcPr/>
                </a:tc>
                <a:tc>
                  <a:txBody>
                    <a:bodyPr/>
                    <a:lstStyle/>
                    <a:p>
                      <a:pPr marL="0" marR="38100" indent="0" algn="ctr">
                        <a:spcBef>
                          <a:spcPts val="0"/>
                        </a:spcBef>
                        <a:spcAft>
                          <a:spcPts val="0"/>
                        </a:spcAft>
                      </a:pPr>
                      <a:r>
                        <a:rPr lang="en-US" sz="2000">
                          <a:effectLst/>
                        </a:rPr>
                        <a:t>Not</a:t>
                      </a:r>
                      <a:endParaRPr lang="en-US" sz="2400">
                        <a:effectLst/>
                        <a:latin typeface="Times New Roman" charset="0"/>
                        <a:ea typeface="Simang" charset="0"/>
                      </a:endParaRPr>
                    </a:p>
                  </a:txBody>
                  <a:tcPr marL="0" marR="0" marT="0" marB="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16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4,12)</a:t>
                      </a:r>
                    </a:p>
                  </a:txBody>
                  <a:tcPr marL="25400" marR="25400" marT="25400" marB="25400" anchor="ctr">
                    <a:lnL w="12700" cmpd="sng">
                      <a:noFill/>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5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2,3)</a:t>
                      </a:r>
                    </a:p>
                  </a:txBody>
                  <a:tcPr marL="25400" marR="25400" marT="25400" marB="2540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26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7,19)</a:t>
                      </a:r>
                    </a:p>
                  </a:txBody>
                  <a:tcPr marL="25400" marR="25400" marT="25400" marB="2540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47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13,34)</a:t>
                      </a:r>
                    </a:p>
                  </a:txBody>
                  <a:tcPr marL="25400" marR="25400" marT="25400" marB="25400" anchor="ctr">
                    <a:lnL w="12700" cmpd="sng">
                      <a:noFill/>
                    </a:lnL>
                    <a:lnR w="12700" cmpd="sng">
                      <a:noFill/>
                    </a:lnR>
                    <a:lnT w="12700" cmpd="sng">
                      <a:noFill/>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r>
              <a:tr h="710268">
                <a:tc>
                  <a:txBody>
                    <a:bodyPr/>
                    <a:lstStyle/>
                    <a:p>
                      <a:pPr marL="0" marR="0" indent="0" algn="ctr">
                        <a:spcBef>
                          <a:spcPts val="0"/>
                        </a:spcBef>
                        <a:spcAft>
                          <a:spcPts val="0"/>
                        </a:spcAft>
                      </a:pPr>
                      <a:r>
                        <a:rPr lang="en-US" sz="2000" dirty="0">
                          <a:effectLst/>
                        </a:rPr>
                        <a:t> </a:t>
                      </a:r>
                      <a:endParaRPr lang="en-US" sz="2400" dirty="0">
                        <a:effectLst/>
                        <a:latin typeface="Times New Roman" charset="0"/>
                        <a:ea typeface="Simang" charset="0"/>
                      </a:endParaRPr>
                    </a:p>
                  </a:txBody>
                  <a:tcPr marL="0" marR="0" marT="0" marB="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38100" indent="0" algn="ctr">
                        <a:spcBef>
                          <a:spcPts val="0"/>
                        </a:spcBef>
                        <a:spcAft>
                          <a:spcPts val="0"/>
                        </a:spcAft>
                      </a:pPr>
                      <a:r>
                        <a:rPr lang="en-US" sz="2000" dirty="0">
                          <a:effectLst/>
                        </a:rPr>
                        <a:t>TOTAL</a:t>
                      </a:r>
                      <a:endParaRPr lang="en-US" sz="2400" dirty="0">
                        <a:effectLst/>
                        <a:latin typeface="Times New Roman" charset="0"/>
                        <a:ea typeface="Simang" charset="0"/>
                      </a:endParaRPr>
                    </a:p>
                  </a:txBody>
                  <a:tcPr marL="0" marR="0" marT="0" marB="0" anchor="ctr">
                    <a:lnL w="12700" cmpd="sng">
                      <a:noFill/>
                    </a:lnL>
                    <a:lnR w="38100" cap="flat" cmpd="sng" algn="ctr">
                      <a:solidFill>
                        <a:srgbClr val="C00000"/>
                      </a:solidFill>
                      <a:prstDash val="solid"/>
                      <a:round/>
                      <a:headEnd type="none" w="med" len="med"/>
                      <a:tailEnd type="none" w="med" len="med"/>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139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74,65)</a:t>
                      </a:r>
                    </a:p>
                  </a:txBody>
                  <a:tcPr marL="25400" marR="25400" marT="25400" marB="25400"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19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15,4)</a:t>
                      </a:r>
                    </a:p>
                  </a:txBody>
                  <a:tcPr marL="25400" marR="25400" marT="25400" marB="25400" anchor="ctr">
                    <a:lnL w="38100" cap="flat" cmpd="sng" algn="ctr">
                      <a:solidFill>
                        <a:srgbClr val="C00000"/>
                      </a:solidFill>
                      <a:prstDash val="solid"/>
                      <a:round/>
                      <a:headEnd type="none" w="med" len="med"/>
                      <a:tailEnd type="none" w="med" len="med"/>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40 </a:t>
                      </a:r>
                      <a:endParaRPr lang="en-US" sz="1800" dirty="0" smtClean="0">
                        <a:solidFill>
                          <a:srgbClr val="000000"/>
                        </a:solidFill>
                        <a:effectLst/>
                        <a:latin typeface="+mn-lt"/>
                        <a:ea typeface="Times New Roman" charset="0"/>
                      </a:endParaRPr>
                    </a:p>
                    <a:p>
                      <a:pPr marL="0" marR="0" indent="0" algn="ctr">
                        <a:spcBef>
                          <a:spcPts val="0"/>
                        </a:spcBef>
                        <a:spcAft>
                          <a:spcPts val="0"/>
                        </a:spcAft>
                      </a:pPr>
                      <a:r>
                        <a:rPr lang="en-US" sz="1800" dirty="0" smtClean="0">
                          <a:solidFill>
                            <a:srgbClr val="000000"/>
                          </a:solidFill>
                          <a:effectLst/>
                          <a:latin typeface="+mn-lt"/>
                          <a:ea typeface="Times New Roman" charset="0"/>
                        </a:rPr>
                        <a:t>(</a:t>
                      </a:r>
                      <a:r>
                        <a:rPr lang="en-US" sz="1800" dirty="0">
                          <a:solidFill>
                            <a:srgbClr val="000000"/>
                          </a:solidFill>
                          <a:effectLst/>
                          <a:latin typeface="+mn-lt"/>
                          <a:ea typeface="Times New Roman" charset="0"/>
                        </a:rPr>
                        <a:t>10,30)</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spcBef>
                          <a:spcPts val="0"/>
                        </a:spcBef>
                        <a:spcAft>
                          <a:spcPts val="0"/>
                        </a:spcAft>
                      </a:pPr>
                      <a:r>
                        <a:rPr lang="en-US" sz="1800" dirty="0">
                          <a:solidFill>
                            <a:srgbClr val="000000"/>
                          </a:solidFill>
                          <a:effectLst/>
                          <a:latin typeface="+mn-lt"/>
                          <a:ea typeface="Times New Roman" charset="0"/>
                        </a:rPr>
                        <a:t>198 (99,99)</a:t>
                      </a:r>
                    </a:p>
                  </a:txBody>
                  <a:tcPr marL="25400" marR="25400" marT="25400" marB="25400" anchor="ctr">
                    <a:lnL w="12700" cmpd="sng">
                      <a:noFill/>
                    </a:lnL>
                    <a:lnR w="12700" cmpd="sng">
                      <a:noFill/>
                    </a:lnR>
                    <a:lnT w="6350" cap="flat" cmpd="sng" algn="ctr">
                      <a:solidFill>
                        <a:schemeClr val="tx1">
                          <a:lumMod val="95000"/>
                          <a:lumOff val="5000"/>
                        </a:schemeClr>
                      </a:solidFill>
                      <a:prstDash val="solid"/>
                      <a:round/>
                      <a:headEnd type="none" w="med" len="med"/>
                      <a:tailEnd type="none" w="med" len="med"/>
                    </a:lnT>
                    <a:lnB w="6350" cap="flat" cmpd="sng" algn="ctr">
                      <a:solidFill>
                        <a:schemeClr val="tx1">
                          <a:lumMod val="95000"/>
                          <a:lumOff val="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26925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j-lt"/>
              </a:rPr>
              <a:t>Productivity of Responses</a:t>
            </a:r>
            <a:endParaRPr lang="en-US" sz="4000" dirty="0">
              <a:latin typeface="+mj-lt"/>
            </a:endParaRPr>
          </a:p>
        </p:txBody>
      </p:sp>
      <p:sp>
        <p:nvSpPr>
          <p:cNvPr id="3" name="Content Placeholder 2"/>
          <p:cNvSpPr>
            <a:spLocks noGrp="1"/>
          </p:cNvSpPr>
          <p:nvPr>
            <p:ph idx="1"/>
          </p:nvPr>
        </p:nvSpPr>
        <p:spPr>
          <a:xfrm>
            <a:off x="457200" y="1239620"/>
            <a:ext cx="8229600" cy="4886543"/>
          </a:xfrm>
        </p:spPr>
        <p:txBody>
          <a:bodyPr/>
          <a:lstStyle/>
          <a:p>
            <a:pPr marL="0" indent="0">
              <a:buNone/>
            </a:pPr>
            <a:r>
              <a:rPr lang="en-US" sz="2600" b="1" dirty="0" smtClean="0"/>
              <a:t>Example: Develop Moves with Different Actors</a:t>
            </a:r>
            <a:endParaRPr lang="en-US" dirty="0"/>
          </a:p>
          <a:p>
            <a:pPr marL="0" indent="0">
              <a:buNone/>
            </a:pPr>
            <a:r>
              <a:rPr lang="en-US" sz="2400" dirty="0" smtClean="0"/>
              <a:t>Casey suggests that you could change a word problem so the coefficient in a linear equation would be negative. </a:t>
            </a:r>
          </a:p>
          <a:p>
            <a:pPr marL="0" indent="0">
              <a:buNone/>
            </a:pPr>
            <a:endParaRPr lang="en-US" sz="2400" dirty="0" smtClean="0"/>
          </a:p>
          <a:p>
            <a:pPr marL="0" indent="0">
              <a:buNone/>
            </a:pPr>
            <a:r>
              <a:rPr lang="en-US" sz="2400" dirty="0" smtClean="0"/>
              <a:t>Develop/Same Student Response: </a:t>
            </a:r>
            <a:r>
              <a:rPr lang="en-US" sz="2400" dirty="0"/>
              <a:t>“</a:t>
            </a:r>
            <a:r>
              <a:rPr lang="en-US" sz="2400" dirty="0" smtClean="0"/>
              <a:t>Well, </a:t>
            </a:r>
            <a:r>
              <a:rPr lang="en-US" sz="2400" dirty="0"/>
              <a:t>what do you mean? What sort of an equation, or what sort of a real-life situation can you think of where that would be a negative?” </a:t>
            </a:r>
          </a:p>
        </p:txBody>
      </p:sp>
    </p:spTree>
    <p:extLst>
      <p:ext uri="{BB962C8B-B14F-4D97-AF65-F5344CB8AC3E}">
        <p14:creationId xmlns:p14="http://schemas.microsoft.com/office/powerpoint/2010/main" val="109222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j-lt"/>
              </a:rPr>
              <a:t>Productivity of Responses</a:t>
            </a:r>
            <a:endParaRPr lang="en-US" sz="4000" dirty="0">
              <a:latin typeface="+mj-lt"/>
            </a:endParaRPr>
          </a:p>
        </p:txBody>
      </p:sp>
      <p:sp>
        <p:nvSpPr>
          <p:cNvPr id="3" name="Content Placeholder 2"/>
          <p:cNvSpPr>
            <a:spLocks noGrp="1"/>
          </p:cNvSpPr>
          <p:nvPr>
            <p:ph idx="1"/>
          </p:nvPr>
        </p:nvSpPr>
        <p:spPr>
          <a:xfrm>
            <a:off x="449753" y="1371600"/>
            <a:ext cx="8229600" cy="5061857"/>
          </a:xfrm>
        </p:spPr>
        <p:txBody>
          <a:bodyPr>
            <a:normAutofit fontScale="92500" lnSpcReduction="10000"/>
          </a:bodyPr>
          <a:lstStyle/>
          <a:p>
            <a:pPr marL="0" indent="0">
              <a:buNone/>
            </a:pPr>
            <a:r>
              <a:rPr lang="en-US" b="1" dirty="0" smtClean="0"/>
              <a:t>Example: Develop Moves with Different Actors</a:t>
            </a:r>
            <a:endParaRPr lang="en-US" dirty="0"/>
          </a:p>
          <a:p>
            <a:pPr marL="0" indent="0">
              <a:buNone/>
            </a:pPr>
            <a:r>
              <a:rPr lang="en-US" sz="2600" dirty="0" smtClean="0"/>
              <a:t>Casey suggests that you could change a word problem so the coefficient in a linear equation would be negative. </a:t>
            </a:r>
          </a:p>
          <a:p>
            <a:pPr marL="0" indent="0">
              <a:buNone/>
            </a:pPr>
            <a:endParaRPr lang="en-US" sz="2600" dirty="0" smtClean="0"/>
          </a:p>
          <a:p>
            <a:pPr marL="0" indent="0">
              <a:buNone/>
            </a:pPr>
            <a:r>
              <a:rPr lang="en-US" sz="2600" dirty="0" smtClean="0"/>
              <a:t>Develop/Whole Class Response: </a:t>
            </a:r>
            <a:r>
              <a:rPr lang="en-US" sz="2600" dirty="0"/>
              <a:t>“Interesting comment; who can come up with a story, a situation that would match what Casey is saying?”</a:t>
            </a:r>
            <a:r>
              <a:rPr lang="en-US" sz="2600" dirty="0" smtClean="0"/>
              <a:t> </a:t>
            </a:r>
          </a:p>
          <a:p>
            <a:pPr marL="0" indent="0">
              <a:buNone/>
            </a:pPr>
            <a:endParaRPr lang="en-US" sz="2600" dirty="0"/>
          </a:p>
          <a:p>
            <a:pPr marL="0" indent="0">
              <a:buNone/>
            </a:pPr>
            <a:r>
              <a:rPr lang="en-US" sz="2600" i="1" dirty="0" smtClean="0"/>
              <a:t>Directing the response to the whole class is </a:t>
            </a:r>
            <a:r>
              <a:rPr lang="en-US" sz="2600" i="1" u="sng" dirty="0" smtClean="0"/>
              <a:t>more productive</a:t>
            </a:r>
            <a:r>
              <a:rPr lang="en-US" sz="2600" i="1" dirty="0" smtClean="0"/>
              <a:t> as it positions everyone to collaboratively make sense of Casey’s ideas.</a:t>
            </a:r>
          </a:p>
          <a:p>
            <a:pPr marL="0" indent="0">
              <a:buNone/>
            </a:pPr>
            <a:r>
              <a:rPr lang="en-US" sz="1900" dirty="0" smtClean="0"/>
              <a:t>[Mathematics Principle, Sense-making Principle, Collaboration Principle]</a:t>
            </a:r>
            <a:endParaRPr lang="en-US" sz="1900" dirty="0"/>
          </a:p>
        </p:txBody>
      </p:sp>
    </p:spTree>
    <p:extLst>
      <p:ext uri="{BB962C8B-B14F-4D97-AF65-F5344CB8AC3E}">
        <p14:creationId xmlns:p14="http://schemas.microsoft.com/office/powerpoint/2010/main" val="174654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latin typeface="+mj-lt"/>
                <a:ea typeface="Helvetica" charset="0"/>
                <a:cs typeface="Helvetica" charset="0"/>
              </a:rPr>
              <a:t>Conclusions</a:t>
            </a:r>
            <a:endParaRPr kumimoji="1" lang="ja-JP" altLang="en-US" dirty="0">
              <a:latin typeface="+mj-lt"/>
              <a:ea typeface="Helvetica" charset="0"/>
              <a:cs typeface="Helvetica" charset="0"/>
            </a:endParaRPr>
          </a:p>
        </p:txBody>
      </p:sp>
      <p:sp>
        <p:nvSpPr>
          <p:cNvPr id="3" name="Content Placeholder 2"/>
          <p:cNvSpPr>
            <a:spLocks noGrp="1"/>
          </p:cNvSpPr>
          <p:nvPr>
            <p:ph idx="1"/>
          </p:nvPr>
        </p:nvSpPr>
        <p:spPr>
          <a:xfrm>
            <a:off x="457200" y="1600200"/>
            <a:ext cx="8229600" cy="5082988"/>
          </a:xfrm>
        </p:spPr>
        <p:txBody>
          <a:bodyPr>
            <a:normAutofit/>
          </a:bodyPr>
          <a:lstStyle/>
          <a:p>
            <a:r>
              <a:rPr lang="en-US" sz="2400" dirty="0" smtClean="0">
                <a:latin typeface="+mn-lt"/>
              </a:rPr>
              <a:t>Responses distinguished </a:t>
            </a:r>
            <a:r>
              <a:rPr lang="en-US" sz="2400" dirty="0">
                <a:latin typeface="+mn-lt"/>
              </a:rPr>
              <a:t>when different </a:t>
            </a:r>
            <a:r>
              <a:rPr lang="en-US" sz="2400" dirty="0" smtClean="0">
                <a:latin typeface="+mn-lt"/>
              </a:rPr>
              <a:t>actors and moves </a:t>
            </a:r>
            <a:r>
              <a:rPr lang="en-US" sz="2400" dirty="0">
                <a:latin typeface="+mn-lt"/>
              </a:rPr>
              <a:t>might be more </a:t>
            </a:r>
            <a:r>
              <a:rPr lang="en-US" sz="2400" dirty="0" smtClean="0">
                <a:latin typeface="+mn-lt"/>
              </a:rPr>
              <a:t>productive. </a:t>
            </a:r>
          </a:p>
          <a:p>
            <a:endParaRPr lang="en-US" sz="2400" dirty="0" smtClean="0">
              <a:latin typeface="+mn-lt"/>
            </a:endParaRPr>
          </a:p>
          <a:p>
            <a:r>
              <a:rPr lang="en-US" sz="2400" dirty="0" smtClean="0">
                <a:latin typeface="+mn-lt"/>
              </a:rPr>
              <a:t>Responses stayed </a:t>
            </a:r>
            <a:r>
              <a:rPr lang="en-US" sz="2400" i="1" dirty="0">
                <a:latin typeface="+mn-lt"/>
              </a:rPr>
              <a:t>core</a:t>
            </a:r>
            <a:r>
              <a:rPr lang="en-US" sz="2400" dirty="0">
                <a:latin typeface="+mn-lt"/>
              </a:rPr>
              <a:t> to the ideas in the SMT and </a:t>
            </a:r>
            <a:r>
              <a:rPr lang="en-US" sz="2400" i="1" dirty="0">
                <a:latin typeface="+mn-lt"/>
              </a:rPr>
              <a:t>explicitly</a:t>
            </a:r>
            <a:r>
              <a:rPr lang="en-US" sz="2400" dirty="0">
                <a:latin typeface="+mn-lt"/>
              </a:rPr>
              <a:t> incorporated the students’ actions</a:t>
            </a:r>
            <a:r>
              <a:rPr lang="en-US" sz="2400" dirty="0" smtClean="0">
                <a:latin typeface="+mn-lt"/>
              </a:rPr>
              <a:t>.</a:t>
            </a:r>
          </a:p>
          <a:p>
            <a:endParaRPr lang="en-US" sz="2400" dirty="0" smtClean="0">
              <a:latin typeface="+mn-lt"/>
            </a:endParaRPr>
          </a:p>
          <a:p>
            <a:r>
              <a:rPr lang="en-US" sz="2400" dirty="0">
                <a:latin typeface="+mn-lt"/>
              </a:rPr>
              <a:t>M</a:t>
            </a:r>
            <a:r>
              <a:rPr lang="en-US" sz="2400" dirty="0" smtClean="0">
                <a:latin typeface="+mn-lt"/>
              </a:rPr>
              <a:t>ajority </a:t>
            </a:r>
            <a:r>
              <a:rPr lang="en-US" sz="2400" dirty="0">
                <a:latin typeface="+mn-lt"/>
              </a:rPr>
              <a:t>of teacher responses </a:t>
            </a:r>
            <a:r>
              <a:rPr lang="en-US" sz="2400" dirty="0" smtClean="0">
                <a:latin typeface="+mn-lt"/>
              </a:rPr>
              <a:t>were </a:t>
            </a:r>
            <a:r>
              <a:rPr lang="en-US" sz="2400" dirty="0">
                <a:latin typeface="+mn-lt"/>
              </a:rPr>
              <a:t>directed to the </a:t>
            </a:r>
            <a:r>
              <a:rPr lang="en-US" sz="2400" i="1" dirty="0">
                <a:latin typeface="+mn-lt"/>
              </a:rPr>
              <a:t>same </a:t>
            </a:r>
            <a:r>
              <a:rPr lang="en-US" sz="2400" i="1" dirty="0" smtClean="0">
                <a:latin typeface="+mn-lt"/>
              </a:rPr>
              <a:t>student</a:t>
            </a:r>
            <a:r>
              <a:rPr lang="en-US" sz="2400" dirty="0" smtClean="0">
                <a:latin typeface="+mn-lt"/>
              </a:rPr>
              <a:t>—raises </a:t>
            </a:r>
            <a:r>
              <a:rPr lang="en-US" sz="2400" dirty="0">
                <a:latin typeface="+mn-lt"/>
              </a:rPr>
              <a:t>some </a:t>
            </a:r>
            <a:r>
              <a:rPr lang="en-US" sz="2400" dirty="0" smtClean="0">
                <a:latin typeface="+mn-lt"/>
              </a:rPr>
              <a:t>concerns.</a:t>
            </a:r>
          </a:p>
        </p:txBody>
      </p:sp>
    </p:spTree>
    <p:extLst>
      <p:ext uri="{BB962C8B-B14F-4D97-AF65-F5344CB8AC3E}">
        <p14:creationId xmlns:p14="http://schemas.microsoft.com/office/powerpoint/2010/main" val="345285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latin typeface="+mj-lt"/>
                <a:ea typeface="Helvetica" charset="0"/>
                <a:cs typeface="Helvetica" charset="0"/>
              </a:rPr>
              <a:t>Contact Information</a:t>
            </a:r>
            <a:endParaRPr kumimoji="1" lang="ja-JP" altLang="en-US" dirty="0">
              <a:latin typeface="+mj-lt"/>
              <a:ea typeface="Helvetica" charset="0"/>
              <a:cs typeface="Helvetica" charset="0"/>
            </a:endParaRPr>
          </a:p>
        </p:txBody>
      </p:sp>
      <p:sp>
        <p:nvSpPr>
          <p:cNvPr id="3" name="Content Placeholder 2"/>
          <p:cNvSpPr>
            <a:spLocks noGrp="1"/>
          </p:cNvSpPr>
          <p:nvPr>
            <p:ph idx="1"/>
          </p:nvPr>
        </p:nvSpPr>
        <p:spPr>
          <a:xfrm>
            <a:off x="449753" y="1986456"/>
            <a:ext cx="7969469" cy="2932386"/>
          </a:xfrm>
        </p:spPr>
        <p:txBody>
          <a:bodyPr/>
          <a:lstStyle/>
          <a:p>
            <a:pPr marL="0" indent="0">
              <a:buNone/>
            </a:pPr>
            <a:endParaRPr kumimoji="1" lang="en-US" altLang="ja-JP" dirty="0" smtClean="0"/>
          </a:p>
          <a:p>
            <a:pPr marL="0" indent="0">
              <a:buNone/>
            </a:pPr>
            <a:endParaRPr lang="en-US" altLang="ja-JP" dirty="0"/>
          </a:p>
          <a:p>
            <a:pPr marL="0" indent="0" algn="ctr">
              <a:buNone/>
            </a:pPr>
            <a:r>
              <a:rPr lang="en-US" altLang="ja-JP" sz="4400" dirty="0" err="1" smtClean="0"/>
              <a:t>BuildingOn</a:t>
            </a:r>
            <a:r>
              <a:rPr kumimoji="1" lang="en-US" altLang="ja-JP" sz="4400" dirty="0" err="1" smtClean="0"/>
              <a:t>MOSTs.org</a:t>
            </a:r>
            <a:endParaRPr kumimoji="1" lang="en-US" altLang="ja-JP" sz="4400" dirty="0" smtClean="0"/>
          </a:p>
          <a:p>
            <a:pPr marL="0" indent="0">
              <a:buNone/>
            </a:pPr>
            <a:endParaRPr kumimoji="1" lang="en-US" altLang="ja-JP" dirty="0" smtClean="0"/>
          </a:p>
          <a:p>
            <a:pPr marL="0" indent="0">
              <a:buNone/>
            </a:pPr>
            <a:endParaRPr lang="en-US" altLang="ja-JP" sz="2400" dirty="0" smtClean="0"/>
          </a:p>
        </p:txBody>
      </p:sp>
    </p:spTree>
    <p:extLst>
      <p:ext uri="{BB962C8B-B14F-4D97-AF65-F5344CB8AC3E}">
        <p14:creationId xmlns:p14="http://schemas.microsoft.com/office/powerpoint/2010/main" val="3469598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Research Question</a:t>
            </a:r>
            <a:endParaRPr lang="en-US" dirty="0">
              <a:latin typeface="+mj-lt"/>
            </a:endParaRPr>
          </a:p>
        </p:txBody>
      </p:sp>
      <p:sp>
        <p:nvSpPr>
          <p:cNvPr id="3" name="Content Placeholder 2"/>
          <p:cNvSpPr>
            <a:spLocks noGrp="1"/>
          </p:cNvSpPr>
          <p:nvPr>
            <p:ph idx="1"/>
          </p:nvPr>
        </p:nvSpPr>
        <p:spPr/>
        <p:txBody>
          <a:bodyPr/>
          <a:lstStyle/>
          <a:p>
            <a:pPr marL="0" indent="0">
              <a:buNone/>
            </a:pPr>
            <a:r>
              <a:rPr lang="en-US" i="1" dirty="0"/>
              <a:t>How do teachers’ responses vary depending on the potential of an instance of SMT to support student mathematical learning?</a:t>
            </a:r>
            <a:r>
              <a:rPr lang="en-US" dirty="0"/>
              <a:t> </a:t>
            </a:r>
          </a:p>
        </p:txBody>
      </p:sp>
    </p:spTree>
    <p:extLst>
      <p:ext uri="{BB962C8B-B14F-4D97-AF65-F5344CB8AC3E}">
        <p14:creationId xmlns:p14="http://schemas.microsoft.com/office/powerpoint/2010/main" val="1993005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8953" y="45821"/>
            <a:ext cx="6467068" cy="1143000"/>
          </a:xfrm>
        </p:spPr>
        <p:txBody>
          <a:bodyPr>
            <a:noAutofit/>
          </a:bodyPr>
          <a:lstStyle/>
          <a:p>
            <a:r>
              <a:rPr lang="en-US" sz="3200" dirty="0" smtClean="0">
                <a:latin typeface="+mj-lt"/>
                <a:ea typeface="Helvetica" charset="0"/>
                <a:cs typeface="Helvetica" charset="0"/>
              </a:rPr>
              <a:t>Principles Underlying Productive Use of SMT</a:t>
            </a:r>
            <a:endParaRPr lang="en-US" sz="3200" dirty="0">
              <a:latin typeface="+mj-lt"/>
              <a:ea typeface="Helvetica" charset="0"/>
              <a:cs typeface="Helvetica" charset="0"/>
            </a:endParaRPr>
          </a:p>
        </p:txBody>
      </p:sp>
      <p:sp>
        <p:nvSpPr>
          <p:cNvPr id="7" name="Content Placeholder 6"/>
          <p:cNvSpPr>
            <a:spLocks noGrp="1"/>
          </p:cNvSpPr>
          <p:nvPr>
            <p:ph idx="1"/>
          </p:nvPr>
        </p:nvSpPr>
        <p:spPr>
          <a:xfrm>
            <a:off x="153538" y="1675049"/>
            <a:ext cx="8751883" cy="4532870"/>
          </a:xfrm>
        </p:spPr>
        <p:txBody>
          <a:bodyPr>
            <a:normAutofit fontScale="92500" lnSpcReduction="20000"/>
          </a:bodyPr>
          <a:lstStyle/>
          <a:p>
            <a:pPr marL="571500" lvl="1" indent="-336550">
              <a:buSzPct val="50000"/>
              <a:buFont typeface="Wingdings" charset="2"/>
              <a:buChar char="l"/>
            </a:pPr>
            <a:r>
              <a:rPr lang="en-US" sz="2600" b="1" dirty="0" smtClean="0">
                <a:latin typeface="+mn-lt"/>
                <a:cs typeface="Helvetica"/>
              </a:rPr>
              <a:t>Mathematics Principle: </a:t>
            </a:r>
            <a:r>
              <a:rPr lang="en-US" sz="2600" dirty="0" smtClean="0">
                <a:latin typeface="+mn-lt"/>
                <a:cs typeface="Helvetica"/>
              </a:rPr>
              <a:t>The student mathematics is </a:t>
            </a:r>
            <a:r>
              <a:rPr lang="en-US" sz="2600" dirty="0">
                <a:latin typeface="+mn-lt"/>
                <a:cs typeface="Helvetica"/>
              </a:rPr>
              <a:t>at the </a:t>
            </a:r>
            <a:r>
              <a:rPr lang="en-US" sz="2600" dirty="0" smtClean="0">
                <a:latin typeface="+mn-lt"/>
                <a:cs typeface="Helvetica"/>
              </a:rPr>
              <a:t>forefront. </a:t>
            </a:r>
          </a:p>
          <a:p>
            <a:pPr marL="571500" lvl="1" indent="-336550">
              <a:buSzPct val="50000"/>
              <a:buFont typeface="Wingdings" charset="2"/>
              <a:buChar char="l"/>
            </a:pPr>
            <a:endParaRPr lang="en-US" sz="2600" b="1" dirty="0" smtClean="0">
              <a:latin typeface="+mn-lt"/>
              <a:cs typeface="Helvetica"/>
            </a:endParaRPr>
          </a:p>
          <a:p>
            <a:pPr marL="571500" lvl="1" indent="-336550">
              <a:buSzPct val="50000"/>
              <a:buFont typeface="Wingdings" charset="2"/>
              <a:buChar char="l"/>
            </a:pPr>
            <a:r>
              <a:rPr lang="en-US" sz="2600" b="1" dirty="0" smtClean="0">
                <a:latin typeface="+mn-lt"/>
                <a:cs typeface="Helvetica"/>
              </a:rPr>
              <a:t>Legitimacy Principle: </a:t>
            </a:r>
            <a:r>
              <a:rPr lang="en-US" sz="2600" dirty="0" smtClean="0">
                <a:latin typeface="+mn-lt"/>
                <a:cs typeface="Helvetica"/>
              </a:rPr>
              <a:t>Students are </a:t>
            </a:r>
            <a:r>
              <a:rPr lang="en-US" sz="2600" dirty="0">
                <a:latin typeface="+mn-lt"/>
                <a:cs typeface="Helvetica"/>
              </a:rPr>
              <a:t>positioned as legitimate mathematical </a:t>
            </a:r>
            <a:r>
              <a:rPr lang="en-US" sz="2600" dirty="0" smtClean="0">
                <a:latin typeface="+mn-lt"/>
                <a:cs typeface="Helvetica"/>
              </a:rPr>
              <a:t>thinkers. </a:t>
            </a:r>
            <a:r>
              <a:rPr lang="en-US" sz="2600" dirty="0">
                <a:latin typeface="+mn-lt"/>
                <a:cs typeface="Helvetica"/>
              </a:rPr>
              <a:t/>
            </a:r>
            <a:br>
              <a:rPr lang="en-US" sz="2600" dirty="0">
                <a:latin typeface="+mn-lt"/>
                <a:cs typeface="Helvetica"/>
              </a:rPr>
            </a:br>
            <a:endParaRPr lang="en-US" sz="2600" b="1" dirty="0" smtClean="0">
              <a:latin typeface="+mn-lt"/>
              <a:cs typeface="Helvetica"/>
            </a:endParaRPr>
          </a:p>
          <a:p>
            <a:pPr marL="571500" lvl="1" indent="-336550">
              <a:buSzPct val="50000"/>
              <a:buFont typeface="Wingdings" charset="2"/>
              <a:buChar char="l"/>
            </a:pPr>
            <a:r>
              <a:rPr lang="en-US" sz="2600" b="1" dirty="0" smtClean="0">
                <a:latin typeface="+mn-lt"/>
                <a:cs typeface="Helvetica"/>
              </a:rPr>
              <a:t>Sense-making Principle: </a:t>
            </a:r>
            <a:r>
              <a:rPr lang="en-US" sz="2600" dirty="0" smtClean="0">
                <a:latin typeface="+mn-lt"/>
                <a:cs typeface="Helvetica"/>
              </a:rPr>
              <a:t>Students </a:t>
            </a:r>
            <a:r>
              <a:rPr lang="en-US" sz="2600" dirty="0">
                <a:latin typeface="+mn-lt"/>
                <a:cs typeface="Helvetica"/>
              </a:rPr>
              <a:t>are engaged in sense </a:t>
            </a:r>
            <a:r>
              <a:rPr lang="en-US" sz="2600" dirty="0" smtClean="0">
                <a:latin typeface="+mn-lt"/>
                <a:cs typeface="Helvetica"/>
              </a:rPr>
              <a:t>making. </a:t>
            </a:r>
            <a:br>
              <a:rPr lang="en-US" sz="2600" dirty="0" smtClean="0">
                <a:latin typeface="+mn-lt"/>
                <a:cs typeface="Helvetica"/>
              </a:rPr>
            </a:br>
            <a:endParaRPr lang="en-US" sz="2600" b="1" dirty="0" smtClean="0">
              <a:latin typeface="+mn-lt"/>
              <a:cs typeface="Helvetica"/>
            </a:endParaRPr>
          </a:p>
          <a:p>
            <a:pPr marL="571500" lvl="1" indent="-336550">
              <a:buSzPct val="50000"/>
              <a:buFont typeface="Wingdings" charset="2"/>
              <a:buChar char="l"/>
            </a:pPr>
            <a:r>
              <a:rPr lang="en-US" sz="2600" b="1" dirty="0" smtClean="0">
                <a:latin typeface="+mn-lt"/>
                <a:cs typeface="Helvetica"/>
              </a:rPr>
              <a:t>Collaboration Principle: </a:t>
            </a:r>
            <a:r>
              <a:rPr lang="en-US" sz="2600" dirty="0" smtClean="0">
                <a:latin typeface="+mn-lt"/>
                <a:cs typeface="Helvetica"/>
              </a:rPr>
              <a:t>Students </a:t>
            </a:r>
            <a:r>
              <a:rPr lang="en-US" sz="2600" dirty="0">
                <a:latin typeface="+mn-lt"/>
                <a:cs typeface="Helvetica"/>
              </a:rPr>
              <a:t>are working </a:t>
            </a:r>
            <a:r>
              <a:rPr lang="en-US" sz="2600" dirty="0" smtClean="0">
                <a:latin typeface="+mn-lt"/>
                <a:cs typeface="Helvetica"/>
              </a:rPr>
              <a:t>collaboratively. </a:t>
            </a:r>
            <a:r>
              <a:rPr lang="en-US" dirty="0" smtClean="0">
                <a:latin typeface="+mn-lt"/>
                <a:cs typeface="Helvetica"/>
              </a:rPr>
              <a:t/>
            </a:r>
            <a:br>
              <a:rPr lang="en-US" dirty="0" smtClean="0">
                <a:latin typeface="+mn-lt"/>
                <a:cs typeface="Helvetica"/>
              </a:rPr>
            </a:br>
            <a:r>
              <a:rPr lang="en-US" b="1" dirty="0" smtClean="0">
                <a:latin typeface="+mn-lt"/>
                <a:cs typeface="Helvetica"/>
              </a:rPr>
              <a:t>			</a:t>
            </a:r>
          </a:p>
          <a:p>
            <a:pPr marL="461963" lvl="5" indent="-227013" algn="r">
              <a:spcBef>
                <a:spcPts val="1224"/>
              </a:spcBef>
              <a:buNone/>
            </a:pPr>
            <a:r>
              <a:rPr lang="en-US" dirty="0" smtClean="0">
                <a:cs typeface="Helvetica"/>
              </a:rPr>
              <a:t>(Drawn from NCTM’s Principles to Action, 2014)</a:t>
            </a:r>
          </a:p>
          <a:p>
            <a:pPr marL="0" lvl="5" indent="0" algn="ctr">
              <a:spcBef>
                <a:spcPts val="1224"/>
              </a:spcBef>
              <a:buNone/>
            </a:pPr>
            <a:endParaRPr lang="en-US" sz="2200" i="1" dirty="0" smtClean="0">
              <a:latin typeface="Helvetica"/>
              <a:cs typeface="Helvetica"/>
            </a:endParaRPr>
          </a:p>
        </p:txBody>
      </p:sp>
    </p:spTree>
    <p:extLst>
      <p:ext uri="{BB962C8B-B14F-4D97-AF65-F5344CB8AC3E}">
        <p14:creationId xmlns:p14="http://schemas.microsoft.com/office/powerpoint/2010/main" val="136880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0" y="210867"/>
            <a:ext cx="6928945" cy="792216"/>
          </a:xfrm>
        </p:spPr>
        <p:txBody>
          <a:bodyPr>
            <a:normAutofit fontScale="90000"/>
          </a:bodyPr>
          <a:lstStyle/>
          <a:p>
            <a:r>
              <a:rPr lang="en-US" sz="3200" dirty="0" smtClean="0">
                <a:latin typeface="+mj-lt"/>
                <a:ea typeface="Helvetica" charset="0"/>
                <a:cs typeface="Helvetica" charset="0"/>
              </a:rPr>
              <a:t>Potential of an Instance of SMT to Support Student Learning</a:t>
            </a:r>
            <a:endParaRPr lang="en-US" sz="3200" dirty="0">
              <a:latin typeface="+mj-lt"/>
              <a:ea typeface="Helvetica" charset="0"/>
              <a:cs typeface="Helvetica" charset="0"/>
            </a:endParaRPr>
          </a:p>
        </p:txBody>
      </p:sp>
      <p:sp>
        <p:nvSpPr>
          <p:cNvPr id="3" name="Content Placeholder 2"/>
          <p:cNvSpPr>
            <a:spLocks noGrp="1"/>
          </p:cNvSpPr>
          <p:nvPr>
            <p:ph idx="1"/>
          </p:nvPr>
        </p:nvSpPr>
        <p:spPr>
          <a:xfrm>
            <a:off x="409073" y="1459831"/>
            <a:ext cx="8229600" cy="4491789"/>
          </a:xfrm>
        </p:spPr>
        <p:txBody>
          <a:bodyPr>
            <a:normAutofit/>
          </a:bodyPr>
          <a:lstStyle/>
          <a:p>
            <a:pPr marL="0" indent="0">
              <a:buNone/>
            </a:pPr>
            <a:r>
              <a:rPr lang="en-US" dirty="0" smtClean="0">
                <a:latin typeface="+mn-lt"/>
              </a:rPr>
              <a:t>MOST Analytic Framework </a:t>
            </a:r>
            <a:r>
              <a:rPr lang="en-US" sz="1800" dirty="0" smtClean="0">
                <a:latin typeface="+mn-lt"/>
              </a:rPr>
              <a:t>(</a:t>
            </a:r>
            <a:r>
              <a:rPr lang="en-US" sz="1800" dirty="0" err="1" smtClean="0">
                <a:latin typeface="+mn-lt"/>
              </a:rPr>
              <a:t>Leatham</a:t>
            </a:r>
            <a:r>
              <a:rPr lang="en-US" sz="1800" dirty="0" smtClean="0">
                <a:latin typeface="+mn-lt"/>
              </a:rPr>
              <a:t> et al., 2015)</a:t>
            </a:r>
          </a:p>
          <a:p>
            <a:r>
              <a:rPr lang="en-US" sz="2400" b="1" dirty="0" smtClean="0">
                <a:latin typeface="+mn-lt"/>
              </a:rPr>
              <a:t>M</a:t>
            </a:r>
            <a:r>
              <a:rPr lang="en-US" sz="2400" dirty="0" smtClean="0">
                <a:latin typeface="+mn-lt"/>
              </a:rPr>
              <a:t>athematical </a:t>
            </a:r>
            <a:r>
              <a:rPr lang="en-US" sz="2400" b="1" dirty="0" smtClean="0">
                <a:latin typeface="+mn-lt"/>
              </a:rPr>
              <a:t>O</a:t>
            </a:r>
            <a:r>
              <a:rPr lang="en-US" sz="2400" dirty="0" smtClean="0">
                <a:latin typeface="+mn-lt"/>
              </a:rPr>
              <a:t>pportunities in </a:t>
            </a:r>
            <a:r>
              <a:rPr lang="en-US" sz="2400" b="1" dirty="0" smtClean="0">
                <a:latin typeface="+mn-lt"/>
              </a:rPr>
              <a:t>S</a:t>
            </a:r>
            <a:r>
              <a:rPr lang="en-US" sz="2400" dirty="0" smtClean="0">
                <a:latin typeface="+mn-lt"/>
              </a:rPr>
              <a:t>tudent </a:t>
            </a:r>
            <a:r>
              <a:rPr lang="en-US" sz="2400" b="1" dirty="0" smtClean="0">
                <a:latin typeface="+mn-lt"/>
              </a:rPr>
              <a:t>T</a:t>
            </a:r>
            <a:r>
              <a:rPr lang="en-US" sz="2400" dirty="0" smtClean="0">
                <a:latin typeface="+mn-lt"/>
              </a:rPr>
              <a:t>hinking</a:t>
            </a:r>
          </a:p>
          <a:p>
            <a:pPr lvl="1"/>
            <a:r>
              <a:rPr lang="en-US" sz="2000" dirty="0" smtClean="0">
                <a:latin typeface="+mn-lt"/>
              </a:rPr>
              <a:t>Student mathematical thinking</a:t>
            </a:r>
          </a:p>
          <a:p>
            <a:pPr lvl="1"/>
            <a:r>
              <a:rPr lang="en-US" sz="2000" dirty="0" smtClean="0">
                <a:latin typeface="+mn-lt"/>
              </a:rPr>
              <a:t>Mathematically significant</a:t>
            </a:r>
          </a:p>
          <a:p>
            <a:pPr lvl="1"/>
            <a:r>
              <a:rPr lang="en-US" sz="2000" dirty="0" smtClean="0">
                <a:latin typeface="+mn-lt"/>
              </a:rPr>
              <a:t>Pedagogical opportunity</a:t>
            </a:r>
          </a:p>
          <a:p>
            <a:pPr lvl="1"/>
            <a:endParaRPr lang="en-US" sz="2000" dirty="0">
              <a:latin typeface="+mn-lt"/>
            </a:endParaRPr>
          </a:p>
          <a:p>
            <a:pPr marL="0" indent="0">
              <a:buNone/>
            </a:pPr>
            <a:r>
              <a:rPr lang="en-US" dirty="0" smtClean="0">
                <a:latin typeface="+mn-lt"/>
              </a:rPr>
              <a:t>MOSTs are instances </a:t>
            </a:r>
            <a:r>
              <a:rPr lang="en-US" dirty="0">
                <a:latin typeface="+mn-lt"/>
              </a:rPr>
              <a:t>of </a:t>
            </a:r>
            <a:r>
              <a:rPr lang="en-US" dirty="0" smtClean="0">
                <a:latin typeface="+mn-lt"/>
              </a:rPr>
              <a:t>in-the-moment student </a:t>
            </a:r>
            <a:r>
              <a:rPr lang="en-US" dirty="0">
                <a:latin typeface="+mn-lt"/>
              </a:rPr>
              <a:t>thinking worth </a:t>
            </a:r>
            <a:r>
              <a:rPr lang="en-US" i="1" dirty="0" smtClean="0">
                <a:latin typeface="+mn-lt"/>
              </a:rPr>
              <a:t>building </a:t>
            </a:r>
            <a:r>
              <a:rPr lang="en-US" dirty="0" smtClean="0">
                <a:latin typeface="+mn-lt"/>
              </a:rPr>
              <a:t>on </a:t>
            </a:r>
          </a:p>
          <a:p>
            <a:pPr lvl="1"/>
            <a:r>
              <a:rPr lang="en-US" sz="2000" dirty="0" smtClean="0">
                <a:latin typeface="+mn-lt"/>
              </a:rPr>
              <a:t>worth </a:t>
            </a:r>
            <a:r>
              <a:rPr lang="en-US" sz="2000" dirty="0">
                <a:latin typeface="+mn-lt"/>
              </a:rPr>
              <a:t>making the object of consideration by the class in order to engage the class in making sense of that thinking to better understand an important mathematical </a:t>
            </a:r>
            <a:r>
              <a:rPr lang="en-US" sz="2000" dirty="0" smtClean="0">
                <a:latin typeface="+mn-lt"/>
              </a:rPr>
              <a:t>idea</a:t>
            </a:r>
          </a:p>
        </p:txBody>
      </p:sp>
    </p:spTree>
    <p:extLst>
      <p:ext uri="{BB962C8B-B14F-4D97-AF65-F5344CB8AC3E}">
        <p14:creationId xmlns:p14="http://schemas.microsoft.com/office/powerpoint/2010/main" val="179975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5" y="30559"/>
            <a:ext cx="5244837" cy="1143000"/>
          </a:xfrm>
        </p:spPr>
        <p:txBody>
          <a:bodyPr>
            <a:normAutofit/>
          </a:bodyPr>
          <a:lstStyle/>
          <a:p>
            <a:r>
              <a:rPr lang="en-US" sz="4000" dirty="0" smtClean="0">
                <a:latin typeface="+mj-lt"/>
                <a:ea typeface="Helvetica" charset="0"/>
                <a:cs typeface="Helvetica" charset="0"/>
              </a:rPr>
              <a:t>Methodology</a:t>
            </a:r>
            <a:endParaRPr lang="en-US" sz="4000" dirty="0">
              <a:latin typeface="+mj-lt"/>
              <a:ea typeface="Helvetica" charset="0"/>
              <a:cs typeface="Helvetica" charset="0"/>
            </a:endParaRPr>
          </a:p>
        </p:txBody>
      </p:sp>
      <p:sp>
        <p:nvSpPr>
          <p:cNvPr id="3" name="Content Placeholder 2"/>
          <p:cNvSpPr>
            <a:spLocks noGrp="1"/>
          </p:cNvSpPr>
          <p:nvPr>
            <p:ph idx="1"/>
          </p:nvPr>
        </p:nvSpPr>
        <p:spPr>
          <a:xfrm>
            <a:off x="218661" y="1575168"/>
            <a:ext cx="8643491" cy="4908510"/>
          </a:xfrm>
        </p:spPr>
        <p:txBody>
          <a:bodyPr>
            <a:noAutofit/>
          </a:bodyPr>
          <a:lstStyle/>
          <a:p>
            <a:r>
              <a:rPr lang="en-US" sz="2400" dirty="0" smtClean="0">
                <a:latin typeface="+mn-lt"/>
                <a:ea typeface="Helvetica" charset="0"/>
                <a:cs typeface="Helvetica" charset="0"/>
              </a:rPr>
              <a:t>Video </a:t>
            </a:r>
            <a:r>
              <a:rPr lang="en-US" sz="2400" dirty="0">
                <a:latin typeface="+mn-lt"/>
                <a:ea typeface="Helvetica" charset="0"/>
                <a:cs typeface="Helvetica" charset="0"/>
              </a:rPr>
              <a:t>recorded </a:t>
            </a:r>
            <a:r>
              <a:rPr lang="en-US" sz="2400" dirty="0" smtClean="0">
                <a:latin typeface="+mn-lt"/>
                <a:ea typeface="Helvetica" charset="0"/>
                <a:cs typeface="Helvetica" charset="0"/>
              </a:rPr>
              <a:t>scenario interviews (8 scenarios) </a:t>
            </a:r>
          </a:p>
          <a:p>
            <a:pPr lvl="1"/>
            <a:r>
              <a:rPr lang="en-US" sz="2000" dirty="0" smtClean="0">
                <a:latin typeface="+mn-lt"/>
                <a:ea typeface="Helvetica" charset="0"/>
                <a:cs typeface="Helvetica" charset="0"/>
              </a:rPr>
              <a:t>4 MOSTs, 4 non-MOSTs</a:t>
            </a:r>
          </a:p>
          <a:p>
            <a:pPr lvl="1"/>
            <a:r>
              <a:rPr lang="en-US" sz="2000" dirty="0" smtClean="0">
                <a:latin typeface="+mn-lt"/>
                <a:ea typeface="Helvetica" charset="0"/>
                <a:cs typeface="Helvetica" charset="0"/>
              </a:rPr>
              <a:t>4 from an Algebra context, 4 from Geometry</a:t>
            </a:r>
          </a:p>
        </p:txBody>
      </p:sp>
    </p:spTree>
    <p:extLst>
      <p:ext uri="{BB962C8B-B14F-4D97-AF65-F5344CB8AC3E}">
        <p14:creationId xmlns:p14="http://schemas.microsoft.com/office/powerpoint/2010/main" val="93980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8229600" cy="1143000"/>
          </a:xfrm>
        </p:spPr>
        <p:txBody>
          <a:bodyPr>
            <a:normAutofit/>
          </a:bodyPr>
          <a:lstStyle/>
          <a:p>
            <a:r>
              <a:rPr lang="en-US" sz="4000" dirty="0" smtClean="0">
                <a:latin typeface="+mj-lt"/>
                <a:ea typeface="Helvetica" charset="0"/>
                <a:cs typeface="Helvetica" charset="0"/>
              </a:rPr>
              <a:t>Scenario Interview</a:t>
            </a:r>
            <a:endParaRPr lang="en-US" sz="4000" dirty="0">
              <a:latin typeface="+mj-lt"/>
              <a:ea typeface="Helvetica" charset="0"/>
              <a:cs typeface="Helvetica"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80808860"/>
              </p:ext>
            </p:extLst>
          </p:nvPr>
        </p:nvGraphicFramePr>
        <p:xfrm>
          <a:off x="133685" y="1290602"/>
          <a:ext cx="8881979" cy="5284369"/>
        </p:xfrm>
        <a:graphic>
          <a:graphicData uri="http://schemas.openxmlformats.org/drawingml/2006/table">
            <a:tbl>
              <a:tblPr firstRow="1" firstCol="1" bandRow="1">
                <a:tableStyleId>{85BE263C-DBD7-4A20-BB59-AAB30ACAA65A}</a:tableStyleId>
              </a:tblPr>
              <a:tblGrid>
                <a:gridCol w="705742"/>
                <a:gridCol w="3572152"/>
                <a:gridCol w="2915866"/>
                <a:gridCol w="1688219"/>
              </a:tblGrid>
              <a:tr h="542668">
                <a:tc>
                  <a:txBody>
                    <a:bodyPr/>
                    <a:lstStyle/>
                    <a:p>
                      <a:pPr marL="0" marR="0" indent="0" algn="ctr">
                        <a:spcBef>
                          <a:spcPts val="300"/>
                        </a:spcBef>
                        <a:spcAft>
                          <a:spcPts val="300"/>
                        </a:spcAft>
                      </a:pPr>
                      <a:endParaRPr lang="en-US" sz="2400" dirty="0">
                        <a:effectLst/>
                        <a:latin typeface="Times New Roman" charset="0"/>
                        <a:ea typeface="Simang" charset="0"/>
                      </a:endParaRPr>
                    </a:p>
                  </a:txBody>
                  <a:tcPr marL="68580" marR="68580" marT="0" marB="0" anchor="ctr">
                    <a:solidFill>
                      <a:srgbClr val="921712"/>
                    </a:solidFill>
                  </a:tcPr>
                </a:tc>
                <a:tc>
                  <a:txBody>
                    <a:bodyPr/>
                    <a:lstStyle/>
                    <a:p>
                      <a:pPr marL="0" marR="0" indent="0" algn="ctr">
                        <a:spcBef>
                          <a:spcPts val="300"/>
                        </a:spcBef>
                        <a:spcAft>
                          <a:spcPts val="300"/>
                        </a:spcAft>
                      </a:pPr>
                      <a:r>
                        <a:rPr lang="en-US" sz="1800" dirty="0">
                          <a:effectLst/>
                        </a:rPr>
                        <a:t>Context</a:t>
                      </a:r>
                      <a:endParaRPr lang="en-US" sz="2400" dirty="0">
                        <a:effectLst/>
                        <a:latin typeface="Times New Roman" charset="0"/>
                        <a:ea typeface="Simang" charset="0"/>
                      </a:endParaRPr>
                    </a:p>
                  </a:txBody>
                  <a:tcPr marL="68580" marR="68580" marT="0" marB="0" anchor="ctr">
                    <a:solidFill>
                      <a:srgbClr val="921712"/>
                    </a:solidFill>
                  </a:tcPr>
                </a:tc>
                <a:tc>
                  <a:txBody>
                    <a:bodyPr/>
                    <a:lstStyle/>
                    <a:p>
                      <a:pPr marL="0" marR="0" indent="0" algn="ctr">
                        <a:spcBef>
                          <a:spcPts val="300"/>
                        </a:spcBef>
                        <a:spcAft>
                          <a:spcPts val="300"/>
                        </a:spcAft>
                      </a:pPr>
                      <a:r>
                        <a:rPr lang="en-US" sz="1800" dirty="0" smtClean="0">
                          <a:effectLst/>
                          <a:latin typeface="+mn-lt"/>
                          <a:ea typeface="+mn-ea"/>
                        </a:rPr>
                        <a:t>SMT</a:t>
                      </a:r>
                      <a:endParaRPr lang="en-US" sz="1800" dirty="0">
                        <a:effectLst/>
                        <a:latin typeface="Times New Roman" charset="0"/>
                        <a:ea typeface="Simang"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1712"/>
                    </a:solidFill>
                  </a:tcPr>
                </a:tc>
                <a:tc>
                  <a:txBody>
                    <a:bodyPr/>
                    <a:lstStyle/>
                    <a:p>
                      <a:pPr marL="0" marR="0" indent="0" algn="ctr">
                        <a:spcBef>
                          <a:spcPts val="300"/>
                        </a:spcBef>
                        <a:spcAft>
                          <a:spcPts val="300"/>
                        </a:spcAft>
                      </a:pPr>
                      <a:r>
                        <a:rPr lang="en-US" sz="1800" dirty="0" smtClean="0">
                          <a:effectLst/>
                          <a:latin typeface="Times New Roman" charset="0"/>
                          <a:ea typeface="Simang" charset="0"/>
                        </a:rPr>
                        <a:t>Characteristic</a:t>
                      </a:r>
                      <a:endParaRPr lang="en-US" sz="1800" dirty="0">
                        <a:effectLst/>
                        <a:latin typeface="Times New Roman" charset="0"/>
                        <a:ea typeface="Simang"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1712"/>
                    </a:solidFill>
                  </a:tcPr>
                </a:tc>
              </a:tr>
              <a:tr h="1742932">
                <a:tc>
                  <a:txBody>
                    <a:bodyPr/>
                    <a:lstStyle/>
                    <a:p>
                      <a:pPr marL="0" marR="0" indent="0" algn="ctr">
                        <a:spcBef>
                          <a:spcPts val="300"/>
                        </a:spcBef>
                        <a:spcAft>
                          <a:spcPts val="300"/>
                        </a:spcAft>
                      </a:pPr>
                      <a:r>
                        <a:rPr lang="en-US" sz="1400" dirty="0">
                          <a:effectLst/>
                        </a:rPr>
                        <a:t>G1</a:t>
                      </a:r>
                      <a:endParaRPr lang="en-US" sz="2400" dirty="0">
                        <a:effectLst/>
                        <a:latin typeface="Times New Roman" charset="0"/>
                        <a:ea typeface="Simang" charset="0"/>
                      </a:endParaRPr>
                    </a:p>
                  </a:txBody>
                  <a:tcPr marL="68580" marR="68580" marT="0" marB="0" anchor="ctr">
                    <a:lnB w="12700" cap="flat" cmpd="sng" algn="ctr">
                      <a:solidFill>
                        <a:schemeClr val="tx1"/>
                      </a:solidFill>
                      <a:prstDash val="solid"/>
                      <a:round/>
                      <a:headEnd type="none" w="med" len="med"/>
                      <a:tailEnd type="none" w="med" len="med"/>
                    </a:lnB>
                    <a:solidFill>
                      <a:srgbClr val="921712"/>
                    </a:solidFill>
                  </a:tcPr>
                </a:tc>
                <a:tc>
                  <a:txBody>
                    <a:bodyPr/>
                    <a:lstStyle/>
                    <a:p>
                      <a:pPr marL="0" marR="0" indent="0">
                        <a:spcBef>
                          <a:spcPts val="300"/>
                        </a:spcBef>
                        <a:spcAft>
                          <a:spcPts val="300"/>
                        </a:spcAft>
                      </a:pPr>
                      <a:r>
                        <a:rPr lang="en-US" sz="1400" dirty="0">
                          <a:effectLst/>
                        </a:rPr>
                        <a:t>Students were sharing their solutions to the following task (a corresponding picture was on the board). </a:t>
                      </a:r>
                      <a:endParaRPr lang="en-US" sz="2400" dirty="0">
                        <a:effectLst/>
                      </a:endParaRPr>
                    </a:p>
                    <a:p>
                      <a:pPr marL="0" marR="0" indent="0">
                        <a:spcBef>
                          <a:spcPts val="300"/>
                        </a:spcBef>
                        <a:spcAft>
                          <a:spcPts val="300"/>
                        </a:spcAft>
                      </a:pPr>
                      <a:r>
                        <a:rPr lang="en-US" sz="1400" dirty="0">
                          <a:effectLst/>
                        </a:rPr>
                        <a:t>Given two concentric circles, radii 5cm and 3cm, what is the area of the band between the circles?</a:t>
                      </a:r>
                      <a:endParaRPr lang="en-US" sz="2400" dirty="0">
                        <a:effectLst/>
                        <a:latin typeface="Times New Roman" charset="0"/>
                        <a:ea typeface="Simang" charset="0"/>
                      </a:endParaRPr>
                    </a:p>
                  </a:txBody>
                  <a:tcPr marL="68580" marR="68580" marT="0" marB="0" anchor="ctr">
                    <a:lnR>
                      <a:noFill/>
                    </a:lnR>
                    <a:lnB w="12700" cap="flat" cmpd="sng" algn="ctr">
                      <a:solidFill>
                        <a:schemeClr val="tx1"/>
                      </a:solidFill>
                      <a:prstDash val="solid"/>
                      <a:round/>
                      <a:headEnd type="none" w="med" len="med"/>
                      <a:tailEnd type="none" w="med" len="med"/>
                    </a:lnB>
                  </a:tcPr>
                </a:tc>
                <a:tc>
                  <a:txBody>
                    <a:bodyPr/>
                    <a:lstStyle/>
                    <a:p>
                      <a:pPr marL="0" marR="0" indent="0">
                        <a:spcBef>
                          <a:spcPts val="300"/>
                        </a:spcBef>
                        <a:spcAft>
                          <a:spcPts val="300"/>
                        </a:spcAft>
                      </a:pPr>
                      <a:r>
                        <a:rPr lang="en-US" sz="1400" dirty="0">
                          <a:effectLst/>
                        </a:rPr>
                        <a:t>Chris shared his solution: “The radius of the big circle is 5 and the radius of the little circle is 3, so the gap is 2, so the area of the band is 4π cm</a:t>
                      </a:r>
                      <a:r>
                        <a:rPr lang="en-US" sz="1400" baseline="30000" dirty="0">
                          <a:effectLst/>
                        </a:rPr>
                        <a:t>2</a:t>
                      </a:r>
                      <a:r>
                        <a:rPr lang="en-US" sz="1400" dirty="0">
                          <a:effectLst/>
                        </a:rPr>
                        <a:t>.”</a:t>
                      </a:r>
                      <a:endParaRPr lang="en-US" sz="2400" dirty="0">
                        <a:effectLst/>
                        <a:latin typeface="Times New Roman" charset="0"/>
                        <a:ea typeface="Simang"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a:spcBef>
                          <a:spcPts val="300"/>
                        </a:spcBef>
                        <a:spcAft>
                          <a:spcPts val="300"/>
                        </a:spcAft>
                      </a:pPr>
                      <a:r>
                        <a:rPr lang="en-US" sz="1400" dirty="0" smtClean="0">
                          <a:effectLst/>
                          <a:latin typeface="+mn-lt"/>
                          <a:ea typeface="Simang" charset="0"/>
                        </a:rPr>
                        <a:t>MOST</a:t>
                      </a:r>
                      <a:endParaRPr lang="en-US" sz="1400" dirty="0">
                        <a:effectLst/>
                        <a:latin typeface="+mn-lt"/>
                        <a:ea typeface="Simang"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8769">
                <a:tc>
                  <a:txBody>
                    <a:bodyPr/>
                    <a:lstStyle/>
                    <a:p>
                      <a:pPr marL="0" marR="0" indent="0" algn="ctr">
                        <a:spcBef>
                          <a:spcPts val="300"/>
                        </a:spcBef>
                        <a:spcAft>
                          <a:spcPts val="300"/>
                        </a:spcAft>
                      </a:pPr>
                      <a:r>
                        <a:rPr lang="en-US" sz="1400" dirty="0">
                          <a:effectLst/>
                        </a:rPr>
                        <a:t>A2</a:t>
                      </a:r>
                      <a:endParaRPr lang="en-US" sz="2400" dirty="0">
                        <a:effectLst/>
                        <a:latin typeface="Times New Roman" charset="0"/>
                        <a:ea typeface="Simang" charset="0"/>
                      </a:endParaRPr>
                    </a:p>
                  </a:txBody>
                  <a:tcPr marL="68580" marR="68580" marT="0" marB="0" anchor="ctr">
                    <a:lnT w="12700" cap="flat" cmpd="sng" algn="ctr">
                      <a:solidFill>
                        <a:schemeClr val="tx1"/>
                      </a:solidFill>
                      <a:prstDash val="solid"/>
                      <a:round/>
                      <a:headEnd type="none" w="med" len="med"/>
                      <a:tailEnd type="none" w="med" len="med"/>
                    </a:lnT>
                    <a:solidFill>
                      <a:srgbClr val="921712"/>
                    </a:solidFill>
                  </a:tcPr>
                </a:tc>
                <a:tc>
                  <a:txBody>
                    <a:bodyPr/>
                    <a:lstStyle/>
                    <a:p>
                      <a:pPr marL="0" marR="0" indent="0">
                        <a:spcBef>
                          <a:spcPts val="300"/>
                        </a:spcBef>
                        <a:spcAft>
                          <a:spcPts val="300"/>
                        </a:spcAft>
                      </a:pPr>
                      <a:r>
                        <a:rPr lang="en-US" sz="1400" dirty="0" smtClean="0">
                          <a:effectLst/>
                        </a:rPr>
                        <a:t>After</a:t>
                      </a:r>
                      <a:r>
                        <a:rPr lang="en-US" sz="1400" baseline="0" dirty="0" smtClean="0">
                          <a:effectLst/>
                        </a:rPr>
                        <a:t> the class found the equation         </a:t>
                      </a:r>
                      <a:r>
                        <a:rPr lang="en-US" sz="1400" dirty="0" smtClean="0">
                          <a:effectLst/>
                        </a:rPr>
                        <a:t>y </a:t>
                      </a:r>
                      <a:r>
                        <a:rPr lang="en-US" sz="1400" dirty="0">
                          <a:effectLst/>
                        </a:rPr>
                        <a:t>= 10x + </a:t>
                      </a:r>
                      <a:r>
                        <a:rPr lang="en-US" sz="1400" dirty="0" smtClean="0">
                          <a:effectLst/>
                        </a:rPr>
                        <a:t>25 for the task below,</a:t>
                      </a:r>
                      <a:r>
                        <a:rPr lang="en-US" sz="1400" baseline="0" dirty="0" smtClean="0">
                          <a:effectLst/>
                        </a:rPr>
                        <a:t> the teacher asked</a:t>
                      </a:r>
                      <a:r>
                        <a:rPr lang="en-US" sz="1400" dirty="0" smtClean="0">
                          <a:effectLst/>
                        </a:rPr>
                        <a:t> “How would the equation change if Jenny deposited $20 instead of $10 each week?”</a:t>
                      </a:r>
                      <a:endParaRPr lang="en-US" sz="2400" dirty="0">
                        <a:effectLst/>
                      </a:endParaRPr>
                    </a:p>
                    <a:p>
                      <a:pPr marL="0" marR="0" indent="0">
                        <a:spcBef>
                          <a:spcPts val="300"/>
                        </a:spcBef>
                        <a:spcAft>
                          <a:spcPts val="300"/>
                        </a:spcAft>
                      </a:pPr>
                      <a:r>
                        <a:rPr lang="en-US" sz="1400" dirty="0">
                          <a:effectLst/>
                        </a:rPr>
                        <a:t>Jenny received $25 for her birthday that she deposited into a savings account. She </a:t>
                      </a:r>
                      <a:r>
                        <a:rPr lang="en-US" sz="1400" dirty="0" smtClean="0">
                          <a:effectLst/>
                        </a:rPr>
                        <a:t>earns $10 </a:t>
                      </a:r>
                      <a:r>
                        <a:rPr lang="en-US" sz="1400" dirty="0">
                          <a:effectLst/>
                        </a:rPr>
                        <a:t>per week, which she deposits into her account each week. Write an equation that she can use to predict how much she will have saved after any number of weeks.</a:t>
                      </a:r>
                      <a:endParaRPr lang="en-US" sz="2400" dirty="0">
                        <a:effectLst/>
                        <a:latin typeface="Times New Roman" charset="0"/>
                        <a:ea typeface="Simang"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spcBef>
                          <a:spcPts val="300"/>
                        </a:spcBef>
                        <a:spcAft>
                          <a:spcPts val="300"/>
                        </a:spcAft>
                      </a:pPr>
                      <a:r>
                        <a:rPr kumimoji="1" lang="en-US" sz="1400" kern="1200" dirty="0" smtClean="0">
                          <a:solidFill>
                            <a:schemeClr val="dk1"/>
                          </a:solidFill>
                          <a:effectLst/>
                          <a:latin typeface="+mn-lt"/>
                          <a:ea typeface="+mn-ea"/>
                          <a:cs typeface="+mn-cs"/>
                        </a:rPr>
                        <a:t>Terry says, “If you deposit $20 per week instead of $10 per week, the number in front of the x in the equation would change, but the number that is added would stay the same.”</a:t>
                      </a:r>
                      <a:r>
                        <a:rPr lang="en-US" sz="1400" dirty="0" smtClean="0">
                          <a:effectLst/>
                        </a:rPr>
                        <a:t> </a:t>
                      </a:r>
                      <a:endParaRPr lang="en-US" sz="1400" dirty="0">
                        <a:effectLst/>
                        <a:latin typeface="Times New Roman" charset="0"/>
                        <a:ea typeface="Simang"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ctr">
                        <a:spcBef>
                          <a:spcPts val="300"/>
                        </a:spcBef>
                        <a:spcAft>
                          <a:spcPts val="300"/>
                        </a:spcAft>
                      </a:pPr>
                      <a:r>
                        <a:rPr lang="en-US" sz="1400" dirty="0" smtClean="0">
                          <a:effectLst/>
                          <a:latin typeface="+mn-lt"/>
                          <a:ea typeface="Simang" charset="0"/>
                        </a:rPr>
                        <a:t>Mathematically Significant</a:t>
                      </a:r>
                      <a:endParaRPr lang="en-US" sz="1400" dirty="0">
                        <a:effectLst/>
                        <a:latin typeface="+mn-lt"/>
                        <a:ea typeface="Simang" charset="0"/>
                      </a:endParaRPr>
                    </a:p>
                  </a:txBody>
                  <a:tcPr marL="68580" marR="68580" marT="0" marB="0" anchor="ct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798820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5" y="30559"/>
            <a:ext cx="5244837" cy="1143000"/>
          </a:xfrm>
        </p:spPr>
        <p:txBody>
          <a:bodyPr>
            <a:normAutofit/>
          </a:bodyPr>
          <a:lstStyle/>
          <a:p>
            <a:r>
              <a:rPr lang="en-US" sz="4000" dirty="0" smtClean="0">
                <a:latin typeface="+mj-lt"/>
                <a:ea typeface="Helvetica" charset="0"/>
                <a:cs typeface="Helvetica" charset="0"/>
              </a:rPr>
              <a:t>Methodology</a:t>
            </a:r>
            <a:endParaRPr lang="en-US" sz="4000" dirty="0">
              <a:latin typeface="+mj-lt"/>
              <a:ea typeface="Helvetica" charset="0"/>
              <a:cs typeface="Helvetica" charset="0"/>
            </a:endParaRPr>
          </a:p>
        </p:txBody>
      </p:sp>
      <p:sp>
        <p:nvSpPr>
          <p:cNvPr id="3" name="Content Placeholder 2"/>
          <p:cNvSpPr>
            <a:spLocks noGrp="1"/>
          </p:cNvSpPr>
          <p:nvPr>
            <p:ph idx="1"/>
          </p:nvPr>
        </p:nvSpPr>
        <p:spPr>
          <a:xfrm>
            <a:off x="218661" y="1575168"/>
            <a:ext cx="8643491" cy="4908510"/>
          </a:xfrm>
        </p:spPr>
        <p:txBody>
          <a:bodyPr>
            <a:noAutofit/>
          </a:bodyPr>
          <a:lstStyle/>
          <a:p>
            <a:r>
              <a:rPr lang="en-US" sz="2400" dirty="0">
                <a:ea typeface="Helvetica" charset="0"/>
                <a:cs typeface="Helvetica" charset="0"/>
              </a:rPr>
              <a:t>Video recorded scenario interviews (8 scenarios) </a:t>
            </a:r>
          </a:p>
          <a:p>
            <a:pPr lvl="1"/>
            <a:r>
              <a:rPr lang="en-US" sz="2000" dirty="0">
                <a:ea typeface="Helvetica" charset="0"/>
                <a:cs typeface="Helvetica" charset="0"/>
              </a:rPr>
              <a:t>4 MOSTs, 4 non-MOSTs (ranging from CNI to poor timing)</a:t>
            </a:r>
          </a:p>
          <a:p>
            <a:pPr lvl="1"/>
            <a:r>
              <a:rPr lang="en-US" sz="2000" dirty="0">
                <a:ea typeface="Helvetica" charset="0"/>
                <a:cs typeface="Helvetica" charset="0"/>
              </a:rPr>
              <a:t>4 from an Algebra context, 4 from </a:t>
            </a:r>
            <a:r>
              <a:rPr lang="en-US" sz="2000" dirty="0" smtClean="0">
                <a:ea typeface="Helvetica" charset="0"/>
                <a:cs typeface="Helvetica" charset="0"/>
              </a:rPr>
              <a:t>Geometry</a:t>
            </a:r>
          </a:p>
          <a:p>
            <a:pPr lvl="1"/>
            <a:r>
              <a:rPr lang="en-US" sz="2000" dirty="0">
                <a:ea typeface="Helvetica" charset="0"/>
                <a:cs typeface="Helvetica" charset="0"/>
              </a:rPr>
              <a:t>25 secondary school mathematics teachers from across the USA</a:t>
            </a:r>
          </a:p>
          <a:p>
            <a:pPr lvl="1"/>
            <a:r>
              <a:rPr lang="en-US" sz="2000" dirty="0">
                <a:ea typeface="Helvetica" charset="0"/>
                <a:cs typeface="Helvetica" charset="0"/>
              </a:rPr>
              <a:t>total of </a:t>
            </a:r>
            <a:r>
              <a:rPr lang="en-US" sz="2000" dirty="0" smtClean="0">
                <a:ea typeface="Helvetica" charset="0"/>
                <a:cs typeface="Helvetica" charset="0"/>
              </a:rPr>
              <a:t>198 </a:t>
            </a:r>
            <a:r>
              <a:rPr lang="en-US" sz="2000" dirty="0">
                <a:ea typeface="Helvetica" charset="0"/>
                <a:cs typeface="Helvetica" charset="0"/>
              </a:rPr>
              <a:t>teacher responses</a:t>
            </a:r>
          </a:p>
          <a:p>
            <a:r>
              <a:rPr lang="en-US" altLang="ja-JP" sz="2400" dirty="0">
                <a:ea typeface="Helvetica" charset="0"/>
                <a:cs typeface="Helvetica" charset="0"/>
              </a:rPr>
              <a:t>T</a:t>
            </a:r>
            <a:r>
              <a:rPr lang="en-US" altLang="ja-JP" sz="2400" dirty="0" smtClean="0">
                <a:ea typeface="Helvetica" charset="0"/>
                <a:cs typeface="Helvetica" charset="0"/>
              </a:rPr>
              <a:t>eacher response </a:t>
            </a:r>
            <a:endParaRPr lang="en-US" altLang="ja-JP" sz="2400" dirty="0">
              <a:ea typeface="Helvetica" charset="0"/>
              <a:cs typeface="Helvetica" charset="0"/>
            </a:endParaRPr>
          </a:p>
          <a:p>
            <a:pPr lvl="1"/>
            <a:r>
              <a:rPr lang="en-US" sz="2000" dirty="0">
                <a:ea typeface="Helvetica" charset="0"/>
                <a:cs typeface="Helvetica" charset="0"/>
              </a:rPr>
              <a:t>the collection of actions that a teacher describes they would take immediately following an instance of SMT</a:t>
            </a:r>
          </a:p>
          <a:p>
            <a:pPr lvl="1"/>
            <a:r>
              <a:rPr lang="en-US" sz="2000" dirty="0">
                <a:ea typeface="Helvetica" charset="0"/>
                <a:cs typeface="Helvetica" charset="0"/>
              </a:rPr>
              <a:t>includes any elaboration they provide in response to additional interviewer questioning </a:t>
            </a:r>
          </a:p>
          <a:p>
            <a:r>
              <a:rPr lang="en-US" altLang="ja-JP" sz="2400" i="1" dirty="0">
                <a:ea typeface="Helvetica" charset="0"/>
                <a:cs typeface="Helvetica" charset="0"/>
              </a:rPr>
              <a:t>Teacher Response Coding Scheme</a:t>
            </a:r>
            <a:r>
              <a:rPr lang="en-US" altLang="ja-JP" sz="2400" dirty="0">
                <a:ea typeface="Helvetica" charset="0"/>
                <a:cs typeface="Helvetica" charset="0"/>
              </a:rPr>
              <a:t> (TRC)</a:t>
            </a:r>
          </a:p>
          <a:p>
            <a:pPr lvl="1"/>
            <a:endParaRPr lang="en-US" sz="1600" dirty="0">
              <a:ea typeface="Helvetica" charset="0"/>
              <a:cs typeface="Helvetica" charset="0"/>
            </a:endParaRPr>
          </a:p>
        </p:txBody>
      </p:sp>
    </p:spTree>
    <p:extLst>
      <p:ext uri="{BB962C8B-B14F-4D97-AF65-F5344CB8AC3E}">
        <p14:creationId xmlns:p14="http://schemas.microsoft.com/office/powerpoint/2010/main" val="121333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7873" y="0"/>
            <a:ext cx="6612784" cy="965592"/>
          </a:xfrm>
        </p:spPr>
        <p:txBody>
          <a:bodyPr>
            <a:normAutofit/>
          </a:bodyPr>
          <a:lstStyle/>
          <a:p>
            <a:r>
              <a:rPr lang="en-US" altLang="ja-JP" sz="2100" dirty="0">
                <a:latin typeface="Century Gothic" charset="0"/>
                <a:ea typeface="Century Gothic" charset="0"/>
                <a:cs typeface="Century Gothic" charset="0"/>
              </a:rPr>
              <a:t>Teacher Response Coding Scheme (TRC)</a:t>
            </a:r>
            <a:endParaRPr lang="ja-JP" altLang="en-US" sz="2100" dirty="0">
              <a:latin typeface="Century Gothic" charset="0"/>
              <a:ea typeface="Century Gothic" charset="0"/>
              <a:cs typeface="Century Gothic" charset="0"/>
            </a:endParaRPr>
          </a:p>
        </p:txBody>
      </p:sp>
      <p:graphicFrame>
        <p:nvGraphicFramePr>
          <p:cNvPr id="8" name="Table 7"/>
          <p:cNvGraphicFramePr>
            <a:graphicFrameLocks noGrp="1"/>
          </p:cNvGraphicFramePr>
          <p:nvPr>
            <p:extLst/>
          </p:nvPr>
        </p:nvGraphicFramePr>
        <p:xfrm>
          <a:off x="1258591" y="1915391"/>
          <a:ext cx="6596937" cy="1059180"/>
        </p:xfrm>
        <a:graphic>
          <a:graphicData uri="http://schemas.openxmlformats.org/drawingml/2006/table">
            <a:tbl>
              <a:tblPr firstRow="1" bandRow="1">
                <a:tableStyleId>{8EC20E35-A176-4012-BC5E-935CFFF8708E}</a:tableStyleId>
              </a:tblPr>
              <a:tblGrid>
                <a:gridCol w="1424018"/>
                <a:gridCol w="1868659"/>
                <a:gridCol w="1652130"/>
                <a:gridCol w="1652130"/>
              </a:tblGrid>
              <a:tr h="278130">
                <a:tc gridSpan="4">
                  <a:txBody>
                    <a:bodyPr/>
                    <a:lstStyle/>
                    <a:p>
                      <a:pPr algn="ctr"/>
                      <a:r>
                        <a:rPr kumimoji="1" lang="en-US" altLang="ja-JP" sz="1400" dirty="0" smtClean="0"/>
                        <a:t>Actor</a:t>
                      </a:r>
                      <a:endParaRPr kumimoji="1" lang="ja-JP" altLang="en-US" sz="1400" dirty="0"/>
                    </a:p>
                  </a:txBody>
                  <a:tcPr marL="68580" marR="68580" marT="34290" marB="34290">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80060">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000000"/>
                          </a:solidFill>
                        </a:rPr>
                        <a:t>Those who are publicly given the opportunity to consider the instance of student mathematical thinking (SMT)</a:t>
                      </a:r>
                      <a:endParaRPr kumimoji="1" lang="ja-JP" altLang="en-US" sz="1400" dirty="0" smtClean="0">
                        <a:solidFill>
                          <a:srgbClr val="000000"/>
                        </a:solidFill>
                      </a:endParaRPr>
                    </a:p>
                  </a:txBody>
                  <a:tcPr marL="68580" marR="68580" marT="34290" marB="3429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8130">
                <a:tc>
                  <a:txBody>
                    <a:bodyPr/>
                    <a:lstStyle/>
                    <a:p>
                      <a:pPr marL="0" algn="ctr" defTabSz="457200" rtl="0" eaLnBrk="1" latinLnBrk="0" hangingPunct="1"/>
                      <a:r>
                        <a:rPr kumimoji="1" lang="en-US" altLang="ja-JP" sz="1400" kern="1200" dirty="0" smtClean="0">
                          <a:solidFill>
                            <a:schemeClr val="dk1"/>
                          </a:solidFill>
                          <a:latin typeface="+mn-lt"/>
                          <a:ea typeface="+mn-ea"/>
                          <a:cs typeface="+mn-cs"/>
                        </a:rPr>
                        <a:t>Teacher</a:t>
                      </a:r>
                      <a:endParaRPr kumimoji="1" lang="ja-JP" altLang="en-US" sz="1400" kern="1200" dirty="0">
                        <a:solidFill>
                          <a:schemeClr val="dk1"/>
                        </a:solidFill>
                        <a:latin typeface="+mn-lt"/>
                        <a:ea typeface="+mn-ea"/>
                        <a:cs typeface="+mn-cs"/>
                      </a:endParaRPr>
                    </a:p>
                  </a:txBody>
                  <a:tcPr marL="68580" marR="68580" marT="34290" marB="34290">
                    <a:lnR w="12700" cap="flat" cmpd="sng" algn="ctr">
                      <a:solidFill>
                        <a:srgbClr val="000000"/>
                      </a:solidFill>
                      <a:prstDash val="solid"/>
                      <a:round/>
                      <a:headEnd type="none" w="med" len="med"/>
                      <a:tailEnd type="none" w="med" len="med"/>
                    </a:lnR>
                    <a:solidFill>
                      <a:schemeClr val="bg1">
                        <a:lumMod val="85000"/>
                      </a:schemeClr>
                    </a:solidFill>
                  </a:tcPr>
                </a:tc>
                <a:tc>
                  <a:txBody>
                    <a:bodyPr/>
                    <a:lstStyle/>
                    <a:p>
                      <a:pPr marL="0" algn="ctr" defTabSz="457200" rtl="0" eaLnBrk="1" latinLnBrk="0" hangingPunct="1"/>
                      <a:r>
                        <a:rPr kumimoji="1" lang="en-US" altLang="ja-JP" sz="1400" kern="1200" dirty="0" smtClean="0">
                          <a:solidFill>
                            <a:schemeClr val="dk1"/>
                          </a:solidFill>
                          <a:latin typeface="+mn-lt"/>
                          <a:ea typeface="+mn-ea"/>
                          <a:cs typeface="+mn-cs"/>
                        </a:rPr>
                        <a:t>Same Student(s)</a:t>
                      </a:r>
                      <a:endParaRPr kumimoji="1" lang="ja-JP" altLang="en-US" sz="1400" kern="1200" dirty="0">
                        <a:solidFill>
                          <a:schemeClr val="dk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lumMod val="85000"/>
                      </a:schemeClr>
                    </a:solidFill>
                  </a:tcPr>
                </a:tc>
                <a:tc>
                  <a:txBody>
                    <a:bodyPr/>
                    <a:lstStyle/>
                    <a:p>
                      <a:pPr marL="0" algn="ctr" defTabSz="457200" rtl="0" eaLnBrk="1" latinLnBrk="0" hangingPunct="1"/>
                      <a:r>
                        <a:rPr kumimoji="1" lang="en-US" altLang="ja-JP" sz="1400" kern="1200" dirty="0" smtClean="0">
                          <a:solidFill>
                            <a:schemeClr val="dk1"/>
                          </a:solidFill>
                          <a:latin typeface="+mn-lt"/>
                          <a:ea typeface="+mn-ea"/>
                          <a:cs typeface="+mn-cs"/>
                        </a:rPr>
                        <a:t>Other Student(s)</a:t>
                      </a:r>
                      <a:endParaRPr kumimoji="1" lang="ja-JP" altLang="en-US" sz="1400" kern="1200" dirty="0">
                        <a:solidFill>
                          <a:schemeClr val="dk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lumMod val="85000"/>
                      </a:schemeClr>
                    </a:solidFill>
                  </a:tcPr>
                </a:tc>
                <a:tc>
                  <a:txBody>
                    <a:bodyPr/>
                    <a:lstStyle/>
                    <a:p>
                      <a:pPr marL="0" algn="ctr" defTabSz="457200" rtl="0" eaLnBrk="1" latinLnBrk="0" hangingPunct="1"/>
                      <a:r>
                        <a:rPr kumimoji="1" lang="en-US" altLang="ja-JP" sz="1400" kern="1200" dirty="0" smtClean="0">
                          <a:solidFill>
                            <a:schemeClr val="dk1"/>
                          </a:solidFill>
                          <a:latin typeface="+mn-lt"/>
                          <a:ea typeface="+mn-ea"/>
                          <a:cs typeface="+mn-cs"/>
                        </a:rPr>
                        <a:t>Whole Class</a:t>
                      </a:r>
                      <a:endParaRPr kumimoji="1" lang="ja-JP" altLang="en-US" sz="1400" kern="1200" dirty="0">
                        <a:solidFill>
                          <a:schemeClr val="dk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solidFill>
                      <a:schemeClr val="bg1">
                        <a:lumMod val="85000"/>
                      </a:schemeClr>
                    </a:solidFill>
                  </a:tcPr>
                </a:tc>
              </a:tr>
            </a:tbl>
          </a:graphicData>
        </a:graphic>
      </p:graphicFrame>
      <p:graphicFrame>
        <p:nvGraphicFramePr>
          <p:cNvPr id="12" name="Table 11"/>
          <p:cNvGraphicFramePr>
            <a:graphicFrameLocks noGrp="1"/>
          </p:cNvGraphicFramePr>
          <p:nvPr>
            <p:extLst/>
          </p:nvPr>
        </p:nvGraphicFramePr>
        <p:xfrm>
          <a:off x="1258589" y="1920234"/>
          <a:ext cx="6596937" cy="563880"/>
        </p:xfrm>
        <a:graphic>
          <a:graphicData uri="http://schemas.openxmlformats.org/drawingml/2006/table">
            <a:tbl>
              <a:tblPr firstRow="1" bandRow="1">
                <a:tableStyleId>{8EC20E35-A176-4012-BC5E-935CFFF8708E}</a:tableStyleId>
              </a:tblPr>
              <a:tblGrid>
                <a:gridCol w="1424018"/>
                <a:gridCol w="1868659"/>
                <a:gridCol w="1652130"/>
                <a:gridCol w="1652130"/>
              </a:tblGrid>
              <a:tr h="278130">
                <a:tc gridSpan="4">
                  <a:txBody>
                    <a:bodyPr/>
                    <a:lstStyle/>
                    <a:p>
                      <a:pPr algn="ctr"/>
                      <a:r>
                        <a:rPr kumimoji="1" lang="en-US" altLang="ja-JP" sz="1400" dirty="0" smtClean="0"/>
                        <a:t>Actor</a:t>
                      </a:r>
                      <a:endParaRPr kumimoji="1" lang="ja-JP" altLang="en-US" sz="1400" dirty="0"/>
                    </a:p>
                  </a:txBody>
                  <a:tcPr marL="68580" marR="68580" marT="34290" marB="34290">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8130">
                <a:tc>
                  <a:txBody>
                    <a:bodyPr/>
                    <a:lstStyle/>
                    <a:p>
                      <a:pPr algn="ctr"/>
                      <a:r>
                        <a:rPr kumimoji="1" lang="en-US" altLang="ja-JP" sz="1400" dirty="0" smtClean="0"/>
                        <a:t>Teacher</a:t>
                      </a:r>
                      <a:endParaRPr kumimoji="1" lang="ja-JP" altLang="en-US" sz="1400" dirty="0"/>
                    </a:p>
                  </a:txBody>
                  <a:tcPr marL="68580" marR="68580" marT="34290" marB="34290">
                    <a:lnR w="12700" cap="flat" cmpd="sng" algn="ctr">
                      <a:solidFill>
                        <a:srgbClr val="000000"/>
                      </a:solidFill>
                      <a:prstDash val="solid"/>
                      <a:round/>
                      <a:headEnd type="none" w="med" len="med"/>
                      <a:tailEnd type="none" w="med" len="med"/>
                    </a:lnR>
                  </a:tcPr>
                </a:tc>
                <a:tc>
                  <a:txBody>
                    <a:bodyPr/>
                    <a:lstStyle/>
                    <a:p>
                      <a:pPr algn="ctr"/>
                      <a:r>
                        <a:rPr kumimoji="1" lang="en-US" altLang="ja-JP" sz="1400" dirty="0" smtClean="0"/>
                        <a:t>Same Student(s)</a:t>
                      </a:r>
                      <a:endParaRPr kumimoji="1" lang="ja-JP" altLang="en-US" sz="140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smtClean="0"/>
                        <a:t>Other Student(s)</a:t>
                      </a:r>
                      <a:endParaRPr kumimoji="1" lang="ja-JP" altLang="en-US" sz="140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smtClean="0"/>
                        <a:t>Whole Class</a:t>
                      </a:r>
                      <a:endParaRPr kumimoji="1" lang="ja-JP" altLang="en-US" sz="1400" dirty="0"/>
                    </a:p>
                  </a:txBody>
                  <a:tcPr marL="68580" marR="68580" marT="34290" marB="34290">
                    <a:lnL w="12700" cap="flat" cmpd="sng" algn="ctr">
                      <a:solidFill>
                        <a:srgbClr val="000000"/>
                      </a:solidFill>
                      <a:prstDash val="solid"/>
                      <a:round/>
                      <a:headEnd type="none" w="med" len="med"/>
                      <a:tailEnd type="none" w="med" len="med"/>
                    </a:ln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43327357"/>
              </p:ext>
            </p:extLst>
          </p:nvPr>
        </p:nvGraphicFramePr>
        <p:xfrm>
          <a:off x="1258572" y="2468831"/>
          <a:ext cx="6596937" cy="1489710"/>
        </p:xfrm>
        <a:graphic>
          <a:graphicData uri="http://schemas.openxmlformats.org/drawingml/2006/table">
            <a:tbl>
              <a:tblPr firstRow="1" bandRow="1">
                <a:tableStyleId>{8EC20E35-A176-4012-BC5E-935CFFF8708E}</a:tableStyleId>
              </a:tblPr>
              <a:tblGrid>
                <a:gridCol w="892654"/>
                <a:gridCol w="772909"/>
                <a:gridCol w="809665"/>
                <a:gridCol w="718457"/>
                <a:gridCol w="1164772"/>
                <a:gridCol w="881742"/>
                <a:gridCol w="1356738"/>
              </a:tblGrid>
              <a:tr h="278130">
                <a:tc gridSpan="7">
                  <a:txBody>
                    <a:bodyPr/>
                    <a:lstStyle/>
                    <a:p>
                      <a:pPr algn="ctr"/>
                      <a:r>
                        <a:rPr kumimoji="1" lang="en-US" altLang="ja-JP" sz="1400" dirty="0" smtClean="0"/>
                        <a:t>Recognition</a:t>
                      </a:r>
                      <a:endParaRPr kumimoji="1" lang="ja-JP" altLang="en-US" sz="1400" dirty="0"/>
                    </a:p>
                  </a:txBody>
                  <a:tcPr marL="68580" marR="68580" marT="34290" marB="34290">
                    <a:lnB w="28575" cap="flat" cmpd="sng" algn="ctr">
                      <a:solidFill>
                        <a:srgbClr val="FFFFFF"/>
                      </a:solidFill>
                      <a:prstDash val="solid"/>
                      <a:round/>
                      <a:headEnd type="none" w="med" len="med"/>
                      <a:tailEnd type="none" w="med" len="med"/>
                    </a:lnB>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80060">
                <a:tc gridSpan="7">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The extent to which the student who contributed the SMT is likely to recognize their actions or their ideas in the teacher response</a:t>
                      </a:r>
                      <a:endParaRPr kumimoji="1" lang="ja-JP" altLang="en-US" sz="1400" dirty="0" smtClean="0">
                        <a:solidFill>
                          <a:schemeClr val="tx1"/>
                        </a:solidFill>
                      </a:endParaRPr>
                    </a:p>
                  </a:txBody>
                  <a:tcPr marL="68580" marR="68580" marT="34290" marB="34290">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8130">
                <a:tc gridSpan="3">
                  <a:txBody>
                    <a:bodyPr/>
                    <a:lstStyle/>
                    <a:p>
                      <a:pPr algn="ctr"/>
                      <a:r>
                        <a:rPr kumimoji="1" lang="en-US" altLang="ja-JP" sz="1200" dirty="0" smtClean="0">
                          <a:solidFill>
                            <a:schemeClr val="bg1"/>
                          </a:solidFill>
                        </a:rPr>
                        <a:t>Actions</a:t>
                      </a:r>
                      <a:endParaRPr kumimoji="1" lang="ja-JP" altLang="en-US" sz="1200" dirty="0">
                        <a:solidFill>
                          <a:schemeClr val="bg1"/>
                        </a:solidFill>
                      </a:endParaRPr>
                    </a:p>
                  </a:txBody>
                  <a:tcPr marL="68580" marR="68580" marT="34290" marB="34290">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solidFill>
                      <a:srgbClr val="921712"/>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200" dirty="0" smtClean="0">
                          <a:solidFill>
                            <a:srgbClr val="FFFFFF"/>
                          </a:solidFill>
                        </a:rPr>
                        <a:t>Ideas</a:t>
                      </a:r>
                      <a:endParaRPr kumimoji="1" lang="ja-JP" altLang="en-US" sz="1200" dirty="0">
                        <a:solidFill>
                          <a:srgbClr val="FFFFFF"/>
                        </a:solidFill>
                      </a:endParaRPr>
                    </a:p>
                  </a:txBody>
                  <a:tcPr marL="68580" marR="68580" marT="34290" marB="34290">
                    <a:lnL w="28575"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4340">
                <a:tc>
                  <a:txBody>
                    <a:bodyPr/>
                    <a:lstStyle/>
                    <a:p>
                      <a:pPr algn="ctr"/>
                      <a:r>
                        <a:rPr kumimoji="1" lang="en-US" altLang="ja-JP" sz="1400" dirty="0" smtClean="0"/>
                        <a:t>Explicit</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pPr algn="ctr"/>
                      <a:r>
                        <a:rPr kumimoji="1" lang="en-US" altLang="ja-JP" sz="1400" dirty="0" smtClean="0"/>
                        <a:t>Implicit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smtClean="0"/>
                        <a:t>Not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28575" cap="flat" cmpd="sng" algn="ctr">
                      <a:solidFill>
                        <a:prstClr val="black"/>
                      </a:solidFill>
                      <a:prstDash val="solid"/>
                      <a:round/>
                      <a:headEnd type="none" w="med" len="med"/>
                      <a:tailEnd type="none" w="med" len="med"/>
                    </a:lnR>
                  </a:tcPr>
                </a:tc>
                <a:tc>
                  <a:txBody>
                    <a:bodyPr/>
                    <a:lstStyle/>
                    <a:p>
                      <a:pPr algn="ctr"/>
                      <a:r>
                        <a:rPr kumimoji="1" lang="en-US" altLang="ja-JP" sz="1400" dirty="0" smtClean="0"/>
                        <a:t>Core</a:t>
                      </a:r>
                      <a:endParaRPr kumimoji="1" lang="ja-JP" altLang="en-US" sz="1400" dirty="0"/>
                    </a:p>
                  </a:txBody>
                  <a:tcPr marL="68580" marR="68580" marT="34290" marB="34290" anchor="ctr">
                    <a:lnL w="28575"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smtClean="0"/>
                        <a:t>Peripheral</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smtClean="0"/>
                        <a:t>Other</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smtClean="0"/>
                        <a:t>Not Applicable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789754441"/>
              </p:ext>
            </p:extLst>
          </p:nvPr>
        </p:nvGraphicFramePr>
        <p:xfrm>
          <a:off x="1258585" y="2481338"/>
          <a:ext cx="6596937" cy="994410"/>
        </p:xfrm>
        <a:graphic>
          <a:graphicData uri="http://schemas.openxmlformats.org/drawingml/2006/table">
            <a:tbl>
              <a:tblPr firstRow="1" bandRow="1">
                <a:tableStyleId>{8EC20E35-A176-4012-BC5E-935CFFF8708E}</a:tableStyleId>
              </a:tblPr>
              <a:tblGrid>
                <a:gridCol w="892654"/>
                <a:gridCol w="772909"/>
                <a:gridCol w="820538"/>
                <a:gridCol w="707571"/>
                <a:gridCol w="1186543"/>
                <a:gridCol w="881743"/>
                <a:gridCol w="1334979"/>
              </a:tblGrid>
              <a:tr h="278130">
                <a:tc gridSpan="7">
                  <a:txBody>
                    <a:bodyPr/>
                    <a:lstStyle/>
                    <a:p>
                      <a:pPr algn="ctr"/>
                      <a:r>
                        <a:rPr kumimoji="1" lang="en-US" altLang="ja-JP" sz="1400" dirty="0" smtClean="0"/>
                        <a:t>Recognition</a:t>
                      </a:r>
                      <a:endParaRPr kumimoji="1" lang="ja-JP" altLang="en-US" sz="1400" dirty="0"/>
                    </a:p>
                  </a:txBody>
                  <a:tcPr marL="68580" marR="68580" marT="34290" marB="34290">
                    <a:lnB w="28575" cap="flat" cmpd="sng" algn="ctr">
                      <a:solidFill>
                        <a:schemeClr val="tx1"/>
                      </a:solidFill>
                      <a:prstDash val="solid"/>
                      <a:round/>
                      <a:headEnd type="none" w="med" len="med"/>
                      <a:tailEnd type="none" w="med" len="med"/>
                    </a:lnB>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8130">
                <a:tc gridSpan="3">
                  <a:txBody>
                    <a:bodyPr/>
                    <a:lstStyle/>
                    <a:p>
                      <a:pPr algn="ctr"/>
                      <a:r>
                        <a:rPr kumimoji="1" lang="en-US" altLang="ja-JP" sz="1200" dirty="0" smtClean="0">
                          <a:solidFill>
                            <a:schemeClr val="bg1"/>
                          </a:solidFill>
                        </a:rPr>
                        <a:t>Actions</a:t>
                      </a:r>
                      <a:endParaRPr kumimoji="1" lang="ja-JP" altLang="en-US" sz="1200" dirty="0">
                        <a:solidFill>
                          <a:schemeClr val="bg1"/>
                        </a:solidFill>
                      </a:endParaRPr>
                    </a:p>
                  </a:txBody>
                  <a:tcPr marL="68580" marR="68580" marT="34290" marB="3429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1712"/>
                    </a:solidFill>
                  </a:tcPr>
                </a:tc>
                <a:tc hMerge="1">
                  <a:txBody>
                    <a:bodyPr/>
                    <a:lstStyle/>
                    <a:p>
                      <a:endParaRPr kumimoji="1" lang="ja-JP" altLang="en-US"/>
                    </a:p>
                  </a:txBody>
                  <a:tcPr/>
                </a:tc>
                <a:tc hMerge="1">
                  <a:txBody>
                    <a:bodyPr/>
                    <a:lstStyle/>
                    <a:p>
                      <a:endParaRPr kumimoji="1" lang="ja-JP" altLang="en-US"/>
                    </a:p>
                  </a:txBody>
                  <a:tcPr/>
                </a:tc>
                <a:tc gridSpan="4">
                  <a:txBody>
                    <a:bodyPr/>
                    <a:lstStyle/>
                    <a:p>
                      <a:pPr algn="ctr"/>
                      <a:r>
                        <a:rPr kumimoji="1" lang="en-US" altLang="ja-JP" sz="1200" dirty="0" smtClean="0">
                          <a:solidFill>
                            <a:srgbClr val="FFFFFF"/>
                          </a:solidFill>
                        </a:rPr>
                        <a:t>Ideas</a:t>
                      </a:r>
                      <a:endParaRPr kumimoji="1" lang="ja-JP" altLang="en-US" sz="1200" dirty="0">
                        <a:solidFill>
                          <a:srgbClr val="FFFFFF"/>
                        </a:solidFill>
                      </a:endParaRPr>
                    </a:p>
                  </a:txBody>
                  <a:tcPr marL="68580" marR="68580" marT="34290" marB="3429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34340">
                <a:tc>
                  <a:txBody>
                    <a:bodyPr/>
                    <a:lstStyle/>
                    <a:p>
                      <a:pPr algn="ctr"/>
                      <a:r>
                        <a:rPr kumimoji="1" lang="en-US" altLang="ja-JP" sz="1400" dirty="0" smtClean="0"/>
                        <a:t>Explicit</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Implicit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Not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Core</a:t>
                      </a:r>
                      <a:endParaRPr kumimoji="1" lang="ja-JP" altLang="en-US" sz="1400" dirty="0"/>
                    </a:p>
                  </a:txBody>
                  <a:tcPr marL="68580" marR="68580" marT="34290" marB="3429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Peripheral</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Other</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Not Applicable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95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94820089"/>
              </p:ext>
            </p:extLst>
          </p:nvPr>
        </p:nvGraphicFramePr>
        <p:xfrm>
          <a:off x="1258555" y="3478953"/>
          <a:ext cx="6596937" cy="1257300"/>
        </p:xfrm>
        <a:graphic>
          <a:graphicData uri="http://schemas.openxmlformats.org/drawingml/2006/table">
            <a:tbl>
              <a:tblPr firstRow="1" bandRow="1">
                <a:tableStyleId>{8EC20E35-A176-4012-BC5E-935CFFF8708E}</a:tableStyleId>
              </a:tblPr>
              <a:tblGrid>
                <a:gridCol w="1451988"/>
                <a:gridCol w="1741714"/>
                <a:gridCol w="1360714"/>
                <a:gridCol w="2042521"/>
              </a:tblGrid>
              <a:tr h="278130">
                <a:tc gridSpan="4">
                  <a:txBody>
                    <a:bodyPr/>
                    <a:lstStyle/>
                    <a:p>
                      <a:pPr algn="ctr"/>
                      <a:r>
                        <a:rPr kumimoji="1" lang="en-US" altLang="ja-JP" sz="1400" dirty="0" smtClean="0"/>
                        <a:t>Mathematics</a:t>
                      </a:r>
                      <a:endParaRPr kumimoji="1" lang="ja-JP" altLang="en-US" sz="1400" dirty="0"/>
                    </a:p>
                  </a:txBody>
                  <a:tcPr marL="68580" marR="68580" marT="34290" marB="34290">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80060">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000000"/>
                          </a:solidFill>
                        </a:rPr>
                        <a:t>The alignment between the mathematical understanding (MU) that is the focus of the teacher response and the mathematical point (MP) of the SMT</a:t>
                      </a:r>
                      <a:endParaRPr kumimoji="1" lang="ja-JP" altLang="en-US" sz="1400" dirty="0" smtClean="0">
                        <a:solidFill>
                          <a:srgbClr val="000000"/>
                        </a:solidFill>
                      </a:endParaRPr>
                    </a:p>
                  </a:txBody>
                  <a:tcPr marL="68580" marR="68580" marT="34290" marB="3429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80060">
                <a:tc>
                  <a:txBody>
                    <a:bodyPr/>
                    <a:lstStyle/>
                    <a:p>
                      <a:pPr algn="ctr"/>
                      <a:r>
                        <a:rPr kumimoji="1" lang="en-US" altLang="ja-JP" sz="1400" dirty="0" smtClean="0"/>
                        <a:t>Core</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solidFill>
                      <a:schemeClr val="bg1">
                        <a:lumMod val="85000"/>
                      </a:schemeClr>
                    </a:solidFill>
                  </a:tcPr>
                </a:tc>
                <a:tc>
                  <a:txBody>
                    <a:bodyPr/>
                    <a:lstStyle/>
                    <a:p>
                      <a:pPr algn="ctr"/>
                      <a:r>
                        <a:rPr kumimoji="1" lang="en-US" altLang="ja-JP" sz="1400" dirty="0" smtClean="0"/>
                        <a:t>Peripheral</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lumMod val="85000"/>
                      </a:schemeClr>
                    </a:solidFill>
                  </a:tcPr>
                </a:tc>
                <a:tc>
                  <a:txBody>
                    <a:bodyPr/>
                    <a:lstStyle/>
                    <a:p>
                      <a:pPr algn="ctr"/>
                      <a:r>
                        <a:rPr kumimoji="1" lang="en-US" altLang="ja-JP" sz="1400" dirty="0" smtClean="0"/>
                        <a:t>Other</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lumMod val="85000"/>
                      </a:schemeClr>
                    </a:solidFill>
                  </a:tcPr>
                </a:tc>
                <a:tc>
                  <a:txBody>
                    <a:bodyPr/>
                    <a:lstStyle/>
                    <a:p>
                      <a:pPr algn="ctr"/>
                      <a:r>
                        <a:rPr kumimoji="1" lang="en-US" altLang="ja-JP" sz="1400" dirty="0" smtClean="0"/>
                        <a:t>Not Applicable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solidFill>
                      <a:schemeClr val="bg1">
                        <a:lumMod val="85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79560952"/>
              </p:ext>
            </p:extLst>
          </p:nvPr>
        </p:nvGraphicFramePr>
        <p:xfrm>
          <a:off x="1258555" y="3485001"/>
          <a:ext cx="6596937" cy="762000"/>
        </p:xfrm>
        <a:graphic>
          <a:graphicData uri="http://schemas.openxmlformats.org/drawingml/2006/table">
            <a:tbl>
              <a:tblPr firstRow="1" bandRow="1">
                <a:tableStyleId>{8EC20E35-A176-4012-BC5E-935CFFF8708E}</a:tableStyleId>
              </a:tblPr>
              <a:tblGrid>
                <a:gridCol w="1451988"/>
                <a:gridCol w="1741714"/>
                <a:gridCol w="1360714"/>
                <a:gridCol w="2042521"/>
              </a:tblGrid>
              <a:tr h="278130">
                <a:tc gridSpan="4">
                  <a:txBody>
                    <a:bodyPr/>
                    <a:lstStyle/>
                    <a:p>
                      <a:pPr algn="ctr"/>
                      <a:r>
                        <a:rPr kumimoji="1" lang="en-US" altLang="ja-JP" sz="1400" dirty="0" smtClean="0"/>
                        <a:t>Mathematics</a:t>
                      </a:r>
                      <a:endParaRPr kumimoji="1" lang="ja-JP" altLang="en-US" sz="1400" dirty="0"/>
                    </a:p>
                  </a:txBody>
                  <a:tcPr marL="68580" marR="68580" marT="34290" marB="34290">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80060">
                <a:tc>
                  <a:txBody>
                    <a:bodyPr/>
                    <a:lstStyle/>
                    <a:p>
                      <a:pPr algn="ctr"/>
                      <a:r>
                        <a:rPr kumimoji="1" lang="en-US" altLang="ja-JP" sz="1400" dirty="0" smtClean="0"/>
                        <a:t>Core</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tcPr>
                </a:tc>
                <a:tc>
                  <a:txBody>
                    <a:bodyPr/>
                    <a:lstStyle/>
                    <a:p>
                      <a:pPr algn="ctr"/>
                      <a:r>
                        <a:rPr kumimoji="1" lang="en-US" altLang="ja-JP" sz="1400" dirty="0" smtClean="0"/>
                        <a:t>Peripheral</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smtClean="0"/>
                        <a:t>Other</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ctr"/>
                      <a:r>
                        <a:rPr kumimoji="1" lang="en-US" altLang="ja-JP" sz="1400" dirty="0" smtClean="0"/>
                        <a:t>Not Applicable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362359459"/>
              </p:ext>
            </p:extLst>
          </p:nvPr>
        </p:nvGraphicFramePr>
        <p:xfrm>
          <a:off x="1258538" y="4247001"/>
          <a:ext cx="6596937" cy="1127760"/>
        </p:xfrm>
        <a:graphic>
          <a:graphicData uri="http://schemas.openxmlformats.org/drawingml/2006/table">
            <a:tbl>
              <a:tblPr firstRow="1" bandRow="1">
                <a:tableStyleId>{8EC20E35-A176-4012-BC5E-935CFFF8708E}</a:tableStyleId>
              </a:tblPr>
              <a:tblGrid>
                <a:gridCol w="832782"/>
                <a:gridCol w="1006958"/>
                <a:gridCol w="1077718"/>
                <a:gridCol w="957971"/>
                <a:gridCol w="881769"/>
                <a:gridCol w="947085"/>
                <a:gridCol w="892654"/>
              </a:tblGrid>
              <a:tr h="0">
                <a:tc gridSpan="7">
                  <a:txBody>
                    <a:bodyPr/>
                    <a:lstStyle/>
                    <a:p>
                      <a:pPr algn="ctr"/>
                      <a:r>
                        <a:rPr kumimoji="1" lang="en-US" altLang="ja-JP" sz="1400" dirty="0" smtClean="0"/>
                        <a:t>Moves</a:t>
                      </a:r>
                      <a:endParaRPr kumimoji="1" lang="ja-JP" altLang="en-US" sz="1400" dirty="0"/>
                    </a:p>
                  </a:txBody>
                  <a:tcPr marL="68580" marR="68580" marT="34290" marB="34290">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8130">
                <a:tc gridSpan="7">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000000"/>
                          </a:solidFill>
                        </a:rPr>
                        <a:t>What the actor is doing or being asked to do with respect to the SMT</a:t>
                      </a:r>
                      <a:endParaRPr kumimoji="1" lang="ja-JP" altLang="en-US" sz="1400" dirty="0" smtClean="0">
                        <a:solidFill>
                          <a:srgbClr val="000000"/>
                        </a:solidFill>
                      </a:endParaRPr>
                    </a:p>
                  </a:txBody>
                  <a:tcPr marL="68580" marR="68580" marT="34290" marB="3429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8130">
                <a:tc>
                  <a:txBody>
                    <a:bodyPr/>
                    <a:lstStyle/>
                    <a:p>
                      <a:pPr algn="ctr"/>
                      <a:r>
                        <a:rPr kumimoji="1" lang="en-US" altLang="ja-JP" sz="1400" dirty="0" smtClean="0"/>
                        <a:t>Adjourn</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Allow</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Check-in</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Clarify</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Collect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Connect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Correct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chemeClr val="bg1">
                        <a:lumMod val="95000"/>
                      </a:schemeClr>
                    </a:solidFill>
                  </a:tcPr>
                </a:tc>
              </a:tr>
              <a:tr h="278130">
                <a:tc>
                  <a:txBody>
                    <a:bodyPr/>
                    <a:lstStyle/>
                    <a:p>
                      <a:pPr algn="ctr"/>
                      <a:r>
                        <a:rPr kumimoji="1" lang="en-US" altLang="ja-JP" sz="1400" dirty="0" smtClean="0"/>
                        <a:t>Dismiss</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Develop</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Evaluate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Justify</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Literal</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Repeat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Validate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bg1">
                        <a:lumMod val="95000"/>
                      </a:schemeClr>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27617894"/>
              </p:ext>
            </p:extLst>
          </p:nvPr>
        </p:nvGraphicFramePr>
        <p:xfrm>
          <a:off x="1258538" y="4262412"/>
          <a:ext cx="6596937" cy="845820"/>
        </p:xfrm>
        <a:graphic>
          <a:graphicData uri="http://schemas.openxmlformats.org/drawingml/2006/table">
            <a:tbl>
              <a:tblPr firstRow="1" bandRow="1">
                <a:tableStyleId>{8EC20E35-A176-4012-BC5E-935CFFF8708E}</a:tableStyleId>
              </a:tblPr>
              <a:tblGrid>
                <a:gridCol w="832782"/>
                <a:gridCol w="1006958"/>
                <a:gridCol w="1077718"/>
                <a:gridCol w="957971"/>
                <a:gridCol w="881769"/>
                <a:gridCol w="947085"/>
                <a:gridCol w="892654"/>
              </a:tblGrid>
              <a:tr h="0">
                <a:tc gridSpan="7">
                  <a:txBody>
                    <a:bodyPr/>
                    <a:lstStyle/>
                    <a:p>
                      <a:pPr algn="ctr"/>
                      <a:r>
                        <a:rPr kumimoji="1" lang="en-US" altLang="ja-JP" sz="1400" dirty="0" smtClean="0"/>
                        <a:t>Moves</a:t>
                      </a:r>
                      <a:endParaRPr kumimoji="1" lang="ja-JP" altLang="en-US" sz="1400" dirty="0"/>
                    </a:p>
                  </a:txBody>
                  <a:tcPr marL="68580" marR="68580" marT="34290" marB="34290">
                    <a:solidFill>
                      <a:srgbClr val="92171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8130">
                <a:tc>
                  <a:txBody>
                    <a:bodyPr/>
                    <a:lstStyle/>
                    <a:p>
                      <a:pPr algn="ctr"/>
                      <a:r>
                        <a:rPr kumimoji="1" lang="en-US" altLang="ja-JP" sz="1400" dirty="0" smtClean="0"/>
                        <a:t>Adjourn</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Allow</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Check-in</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Clarify</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Collect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Connect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r>
                        <a:rPr kumimoji="1" lang="en-US" altLang="ja-JP" sz="1400" dirty="0" smtClean="0"/>
                        <a:t>Correct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solidFill>
                      <a:schemeClr val="bg1">
                        <a:lumMod val="95000"/>
                      </a:schemeClr>
                    </a:solidFill>
                  </a:tcPr>
                </a:tc>
              </a:tr>
              <a:tr h="278130">
                <a:tc>
                  <a:txBody>
                    <a:bodyPr/>
                    <a:lstStyle/>
                    <a:p>
                      <a:pPr algn="ctr"/>
                      <a:r>
                        <a:rPr kumimoji="1" lang="en-US" altLang="ja-JP" sz="1400" dirty="0" smtClean="0"/>
                        <a:t>Dismiss</a:t>
                      </a:r>
                      <a:endParaRPr kumimoji="1" lang="ja-JP" altLang="en-US" sz="1400" dirty="0"/>
                    </a:p>
                  </a:txBody>
                  <a:tcPr marL="68580" marR="68580" marT="34290" marB="3429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Develop</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Evaluate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Justify</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Literal</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Repeat</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95000"/>
                      </a:schemeClr>
                    </a:solidFill>
                  </a:tcPr>
                </a:tc>
                <a:tc>
                  <a:txBody>
                    <a:bodyPr/>
                    <a:lstStyle/>
                    <a:p>
                      <a:pPr algn="ctr"/>
                      <a:r>
                        <a:rPr kumimoji="1" lang="en-US" altLang="ja-JP" sz="1400" dirty="0" smtClean="0"/>
                        <a:t>Validate</a:t>
                      </a:r>
                      <a:endParaRPr kumimoji="1" lang="ja-JP" altLang="en-US" sz="1400" dirty="0"/>
                    </a:p>
                  </a:txBody>
                  <a:tcPr marL="68580" marR="68580" marT="34290" marB="3429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solidFill>
                      <a:schemeClr val="bg1">
                        <a:lumMod val="95000"/>
                      </a:schemeClr>
                    </a:solidFill>
                  </a:tcPr>
                </a:tc>
              </a:tr>
            </a:tbl>
          </a:graphicData>
        </a:graphic>
      </p:graphicFrame>
      <p:sp>
        <p:nvSpPr>
          <p:cNvPr id="5" name="TextBox 4"/>
          <p:cNvSpPr txBox="1"/>
          <p:nvPr/>
        </p:nvSpPr>
        <p:spPr>
          <a:xfrm>
            <a:off x="567426" y="5903870"/>
            <a:ext cx="7979228" cy="646331"/>
          </a:xfrm>
          <a:prstGeom prst="rect">
            <a:avLst/>
          </a:prstGeom>
          <a:noFill/>
        </p:spPr>
        <p:txBody>
          <a:bodyPr wrap="square" rtlCol="0">
            <a:spAutoFit/>
          </a:bodyPr>
          <a:lstStyle/>
          <a:p>
            <a:r>
              <a:rPr lang="en-US" sz="1200" dirty="0"/>
              <a:t>Peterson, B. E., Van </a:t>
            </a:r>
            <a:r>
              <a:rPr lang="en-US" sz="1200" dirty="0" err="1"/>
              <a:t>Zoest</a:t>
            </a:r>
            <a:r>
              <a:rPr lang="en-US" sz="1200" dirty="0"/>
              <a:t>, L. R., </a:t>
            </a:r>
            <a:r>
              <a:rPr lang="en-US" sz="1200" dirty="0" err="1"/>
              <a:t>Rougée</a:t>
            </a:r>
            <a:r>
              <a:rPr lang="en-US" sz="1200" dirty="0"/>
              <a:t>, A. O. T., </a:t>
            </a:r>
            <a:r>
              <a:rPr lang="en-US" sz="1200" dirty="0" err="1"/>
              <a:t>Freeburn</a:t>
            </a:r>
            <a:r>
              <a:rPr lang="en-US" sz="1200" dirty="0"/>
              <a:t>, B., Stockero, S. L., &amp; </a:t>
            </a:r>
            <a:r>
              <a:rPr lang="en-US" sz="1200" dirty="0" err="1"/>
              <a:t>Leatham</a:t>
            </a:r>
            <a:r>
              <a:rPr lang="en-US" sz="1200" dirty="0"/>
              <a:t>, K. R. (2017). Beyond the “move”: A scheme for coding teachers' responses to student mathematical thinking. In Kaur, B., Ho, W.K., </a:t>
            </a:r>
            <a:r>
              <a:rPr lang="en-US" sz="1200" dirty="0" err="1"/>
              <a:t>Toh</a:t>
            </a:r>
            <a:r>
              <a:rPr lang="en-US" sz="1200" dirty="0"/>
              <a:t>, T.L., &amp; Choy, B.H. (Eds.). </a:t>
            </a:r>
            <a:r>
              <a:rPr lang="en-US" sz="1200" i="1" dirty="0"/>
              <a:t>Proceedings of the 41st Conference of the International Group for the Psychology of Mathematics Education, Vol. 4</a:t>
            </a:r>
            <a:r>
              <a:rPr lang="en-US" sz="1200" dirty="0"/>
              <a:t> (pp. 17-24). Singapore: PME</a:t>
            </a:r>
            <a:r>
              <a:rPr lang="en-US" sz="1200" dirty="0" smtClean="0"/>
              <a:t>.</a:t>
            </a:r>
            <a:endParaRPr lang="en-US" sz="1200" dirty="0"/>
          </a:p>
        </p:txBody>
      </p:sp>
    </p:spTree>
    <p:extLst>
      <p:ext uri="{BB962C8B-B14F-4D97-AF65-F5344CB8AC3E}">
        <p14:creationId xmlns:p14="http://schemas.microsoft.com/office/powerpoint/2010/main" val="202952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S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MOST theme.thmx</Template>
  <TotalTime>15208</TotalTime>
  <Words>4874</Words>
  <Application>Microsoft Macintosh PowerPoint</Application>
  <PresentationFormat>On-screen Show (4:3)</PresentationFormat>
  <Paragraphs>1886</Paragraphs>
  <Slides>28</Slides>
  <Notes>26</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28</vt:i4>
      </vt:variant>
    </vt:vector>
  </HeadingPairs>
  <TitlesOfParts>
    <vt:vector size="49" baseType="lpstr">
      <vt:lpstr>Calibri</vt:lpstr>
      <vt:lpstr>Calisto MT</vt:lpstr>
      <vt:lpstr>Cambria</vt:lpstr>
      <vt:lpstr>Century Gothic</vt:lpstr>
      <vt:lpstr>Garamond</vt:lpstr>
      <vt:lpstr>Helvetica</vt:lpstr>
      <vt:lpstr>Helvitica</vt:lpstr>
      <vt:lpstr>ＭＳ Ｐゴシック</vt:lpstr>
      <vt:lpstr>ＭＳ ゴシック</vt:lpstr>
      <vt:lpstr>Simang</vt:lpstr>
      <vt:lpstr>Times New Roman</vt:lpstr>
      <vt:lpstr>Trebuchet MS</vt:lpstr>
      <vt:lpstr>Wingdings</vt:lpstr>
      <vt:lpstr>ヒラギノ明朝 Pro W3</vt:lpstr>
      <vt:lpstr>Arial</vt:lpstr>
      <vt:lpstr>MOST theme</vt:lpstr>
      <vt:lpstr>1_Custom Design</vt:lpstr>
      <vt:lpstr>Custom Design</vt:lpstr>
      <vt:lpstr>2_Custom Design</vt:lpstr>
      <vt:lpstr>3_Custom Design</vt:lpstr>
      <vt:lpstr>5_Custom Design</vt:lpstr>
      <vt:lpstr>Teachers’ Responses to Instances  of Student Mathematical Thinking with Varied Potential to Support  Student Learning</vt:lpstr>
      <vt:lpstr>Teacher Responses to Student  Mathematical Thinking (SMT)</vt:lpstr>
      <vt:lpstr>Research Question</vt:lpstr>
      <vt:lpstr>Principles Underlying Productive Use of SMT</vt:lpstr>
      <vt:lpstr>Potential of an Instance of SMT to Support Student Learning</vt:lpstr>
      <vt:lpstr>Methodology</vt:lpstr>
      <vt:lpstr>Scenario Interview</vt:lpstr>
      <vt:lpstr>Methodology</vt:lpstr>
      <vt:lpstr>Teacher Response Coding Scheme (TRC)</vt:lpstr>
      <vt:lpstr>Applying the TRC</vt:lpstr>
      <vt:lpstr>Applying the TRC</vt:lpstr>
      <vt:lpstr>Applying the TRC</vt:lpstr>
      <vt:lpstr>Move and Actor</vt:lpstr>
      <vt:lpstr>Actor</vt:lpstr>
      <vt:lpstr>Actor</vt:lpstr>
      <vt:lpstr>Actor</vt:lpstr>
      <vt:lpstr>Move</vt:lpstr>
      <vt:lpstr>Move</vt:lpstr>
      <vt:lpstr>Move</vt:lpstr>
      <vt:lpstr>Move and Actor</vt:lpstr>
      <vt:lpstr>Move and Actor</vt:lpstr>
      <vt:lpstr>Recognition of Student Actions and Ideas </vt:lpstr>
      <vt:lpstr>Recognition— Student Actions</vt:lpstr>
      <vt:lpstr>Recognition— Student Ideas </vt:lpstr>
      <vt:lpstr>Productivity of Responses</vt:lpstr>
      <vt:lpstr>Productivity of Responses</vt:lpstr>
      <vt:lpstr>Conclusions</vt:lpstr>
      <vt:lpstr>Contact Information</vt:lpstr>
    </vt:vector>
  </TitlesOfParts>
  <Company>BYU</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Peterson</dc:creator>
  <cp:lastModifiedBy>Shari Stockero</cp:lastModifiedBy>
  <cp:revision>306</cp:revision>
  <dcterms:created xsi:type="dcterms:W3CDTF">2014-02-07T03:19:59Z</dcterms:created>
  <dcterms:modified xsi:type="dcterms:W3CDTF">2018-11-17T12:31:38Z</dcterms:modified>
</cp:coreProperties>
</file>