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8" r:id="rId2"/>
    <p:sldMasterId id="2147483653" r:id="rId3"/>
    <p:sldMasterId id="2147483663" r:id="rId4"/>
    <p:sldMasterId id="2147483669" r:id="rId5"/>
    <p:sldMasterId id="2147483674" r:id="rId6"/>
    <p:sldMasterId id="2147483677" r:id="rId7"/>
  </p:sldMasterIdLst>
  <p:notesMasterIdLst>
    <p:notesMasterId r:id="rId26"/>
  </p:notesMasterIdLst>
  <p:sldIdLst>
    <p:sldId id="343" r:id="rId8"/>
    <p:sldId id="336" r:id="rId9"/>
    <p:sldId id="284" r:id="rId10"/>
    <p:sldId id="322" r:id="rId11"/>
    <p:sldId id="460" r:id="rId12"/>
    <p:sldId id="333" r:id="rId13"/>
    <p:sldId id="447" r:id="rId14"/>
    <p:sldId id="464" r:id="rId15"/>
    <p:sldId id="303" r:id="rId16"/>
    <p:sldId id="449" r:id="rId17"/>
    <p:sldId id="450" r:id="rId18"/>
    <p:sldId id="451" r:id="rId19"/>
    <p:sldId id="452" r:id="rId20"/>
    <p:sldId id="453" r:id="rId21"/>
    <p:sldId id="454" r:id="rId22"/>
    <p:sldId id="461" r:id="rId23"/>
    <p:sldId id="296" r:id="rId24"/>
    <p:sldId id="276"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1712"/>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46"/>
    <p:restoredTop sz="86077" autoAdjust="0"/>
  </p:normalViewPr>
  <p:slideViewPr>
    <p:cSldViewPr snapToGrid="0" snapToObjects="1">
      <p:cViewPr varScale="1">
        <p:scale>
          <a:sx n="87" d="100"/>
          <a:sy n="87" d="100"/>
        </p:scale>
        <p:origin x="208" y="82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1BABE2-7AC3-DD4A-9846-E71529C015AD}" type="datetimeFigureOut">
              <a:rPr kumimoji="1" lang="ja-JP" altLang="en-US" smtClean="0"/>
              <a:t>2020/2/7</a:t>
            </a:fld>
            <a:endParaRPr kumimoji="1" lang="ja-JP"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677803-A730-5241-A65D-42917B1CB6DB}" type="slidenum">
              <a:rPr kumimoji="1" lang="ja-JP" altLang="en-US" smtClean="0"/>
              <a:t>‹#›</a:t>
            </a:fld>
            <a:endParaRPr kumimoji="1" lang="ja-JP" altLang="en-US"/>
          </a:p>
        </p:txBody>
      </p:sp>
    </p:spTree>
    <p:extLst>
      <p:ext uri="{BB962C8B-B14F-4D97-AF65-F5344CB8AC3E}">
        <p14:creationId xmlns:p14="http://schemas.microsoft.com/office/powerpoint/2010/main" val="3355617781"/>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ja-JP" dirty="0"/>
              <a:t>New Grant Numbers</a:t>
            </a:r>
          </a:p>
          <a:p>
            <a:r>
              <a:rPr kumimoji="0" lang="en-US" sz="1200" b="1" i="0" u="none" strike="noStrike" kern="1200" cap="none" spc="0" normalizeH="0" baseline="0" noProof="0" dirty="0">
                <a:ln>
                  <a:noFill/>
                </a:ln>
                <a:solidFill>
                  <a:srgbClr val="AD0101">
                    <a:lumMod val="75000"/>
                  </a:srgbClr>
                </a:solidFill>
                <a:effectLst/>
                <a:uLnTx/>
                <a:uFillTx/>
                <a:latin typeface="Garamond"/>
                <a:ea typeface="+mn-ea"/>
                <a:cs typeface="+mn-cs"/>
              </a:rPr>
              <a:t>(DRL-1720410, DRL-1720566, DRL-1720613)</a:t>
            </a:r>
          </a:p>
          <a:p>
            <a:endParaRPr kumimoji="0" lang="en-US" altLang="ja-JP" sz="1200" b="1" i="0" u="none" strike="noStrike" kern="1200" cap="none" spc="0" normalizeH="0" baseline="0" noProof="0" dirty="0">
              <a:ln>
                <a:noFill/>
              </a:ln>
              <a:solidFill>
                <a:srgbClr val="AD0101">
                  <a:lumMod val="75000"/>
                </a:srgbClr>
              </a:solidFill>
              <a:effectLst/>
              <a:uLnTx/>
              <a:uFillTx/>
              <a:latin typeface="Garamond"/>
              <a:ea typeface="+mn-ea"/>
              <a:cs typeface="+mn-cs"/>
            </a:endParaRPr>
          </a:p>
          <a:p>
            <a:r>
              <a:rPr kumimoji="0" lang="en-US" altLang="ja-JP" sz="1200" b="0" i="0" u="none" strike="noStrike" kern="1200" cap="none" spc="0" normalizeH="0" baseline="0" noProof="0" dirty="0">
                <a:ln>
                  <a:noFill/>
                </a:ln>
                <a:solidFill>
                  <a:srgbClr val="AD0101">
                    <a:lumMod val="75000"/>
                  </a:srgbClr>
                </a:solidFill>
                <a:effectLst/>
                <a:uLnTx/>
                <a:uFillTx/>
                <a:latin typeface="Garamond"/>
                <a:ea typeface="+mn-ea"/>
                <a:cs typeface="+mn-cs"/>
              </a:rPr>
              <a:t>Part 1: Intro through methodology (slides 1-8)</a:t>
            </a:r>
          </a:p>
          <a:p>
            <a:r>
              <a:rPr kumimoji="0" lang="en-US" altLang="ja-JP" sz="1200" b="0" i="0" u="none" strike="noStrike" kern="1200" cap="none" spc="0" normalizeH="0" baseline="0" noProof="0" dirty="0">
                <a:ln>
                  <a:noFill/>
                </a:ln>
                <a:solidFill>
                  <a:srgbClr val="AD0101">
                    <a:lumMod val="75000"/>
                  </a:srgbClr>
                </a:solidFill>
                <a:effectLst/>
                <a:uLnTx/>
                <a:uFillTx/>
                <a:latin typeface="Garamond"/>
                <a:ea typeface="+mn-ea"/>
                <a:cs typeface="+mn-cs"/>
              </a:rPr>
              <a:t>Part 2: Make Precise &amp; Grapple Toss (slides 9-10)</a:t>
            </a:r>
          </a:p>
          <a:p>
            <a:r>
              <a:rPr kumimoji="0" lang="en-US" altLang="ja-JP" sz="1200" b="0" i="0" u="none" strike="noStrike" kern="1200" cap="none" spc="0" normalizeH="0" baseline="0" noProof="0" dirty="0">
                <a:ln>
                  <a:noFill/>
                </a:ln>
                <a:solidFill>
                  <a:srgbClr val="AD0101">
                    <a:lumMod val="75000"/>
                  </a:srgbClr>
                </a:solidFill>
                <a:effectLst/>
                <a:uLnTx/>
                <a:uFillTx/>
                <a:latin typeface="Garamond"/>
                <a:ea typeface="+mn-ea"/>
                <a:cs typeface="+mn-cs"/>
              </a:rPr>
              <a:t>Part 3: Orchestrate &amp; Make Explicit (slides 11-15)</a:t>
            </a:r>
          </a:p>
          <a:p>
            <a:r>
              <a:rPr kumimoji="0" lang="en-US" altLang="ja-JP" sz="1200" b="0" i="0" u="none" strike="noStrike" kern="1200" cap="none" spc="0" normalizeH="0" baseline="0" noProof="0" dirty="0">
                <a:ln>
                  <a:noFill/>
                </a:ln>
                <a:solidFill>
                  <a:srgbClr val="AD0101">
                    <a:lumMod val="75000"/>
                  </a:srgbClr>
                </a:solidFill>
                <a:effectLst/>
                <a:uLnTx/>
                <a:uFillTx/>
                <a:latin typeface="Garamond"/>
                <a:ea typeface="+mn-ea"/>
                <a:cs typeface="+mn-cs"/>
              </a:rPr>
              <a:t>Part 4: Discussion and Conclusion (slides 16-18)</a:t>
            </a:r>
            <a:endParaRPr kumimoji="1" lang="ja-JP" altLang="en-US" b="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D4B3BA-E1CB-6748-A846-9D16C8AA6C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58416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Precise box comes up first</a:t>
            </a:r>
          </a:p>
          <a:p>
            <a:r>
              <a:rPr lang="en-US" dirty="0"/>
              <a:t>Grapple Toss box comes up second (hides the first one right now)</a:t>
            </a:r>
          </a:p>
        </p:txBody>
      </p:sp>
      <p:sp>
        <p:nvSpPr>
          <p:cNvPr id="4" name="Slide Number Placeholder 3"/>
          <p:cNvSpPr>
            <a:spLocks noGrp="1"/>
          </p:cNvSpPr>
          <p:nvPr>
            <p:ph type="sldNum" sz="quarter" idx="5"/>
          </p:nvPr>
        </p:nvSpPr>
        <p:spPr/>
        <p:txBody>
          <a:bodyPr/>
          <a:lstStyle/>
          <a:p>
            <a:fld id="{C5677803-A730-5241-A65D-42917B1CB6DB}" type="slidenum">
              <a:rPr kumimoji="1" lang="ja-JP" altLang="en-US" smtClean="0"/>
              <a:t>10</a:t>
            </a:fld>
            <a:endParaRPr kumimoji="1" lang="ja-JP" altLang="en-US"/>
          </a:p>
        </p:txBody>
      </p:sp>
    </p:spTree>
    <p:extLst>
      <p:ext uri="{BB962C8B-B14F-4D97-AF65-F5344CB8AC3E}">
        <p14:creationId xmlns:p14="http://schemas.microsoft.com/office/powerpoint/2010/main" val="465559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677803-A730-5241-A65D-42917B1CB6DB}" type="slidenum">
              <a:rPr kumimoji="1" lang="ja-JP" altLang="en-US" smtClean="0"/>
              <a:t>15</a:t>
            </a:fld>
            <a:endParaRPr kumimoji="1" lang="ja-JP" altLang="en-US"/>
          </a:p>
        </p:txBody>
      </p:sp>
    </p:spTree>
    <p:extLst>
      <p:ext uri="{BB962C8B-B14F-4D97-AF65-F5344CB8AC3E}">
        <p14:creationId xmlns:p14="http://schemas.microsoft.com/office/powerpoint/2010/main" val="3408009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Possibly print and hand out and/or post to conference website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677803-A730-5241-A65D-42917B1CB6DB}"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1067504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677803-A730-5241-A65D-42917B1CB6DB}" type="slidenum">
              <a:rPr kumimoji="1" lang="ja-JP" altLang="en-US" smtClean="0"/>
              <a:t>17</a:t>
            </a:fld>
            <a:endParaRPr kumimoji="1" lang="ja-JP" altLang="en-US"/>
          </a:p>
        </p:txBody>
      </p:sp>
    </p:spTree>
    <p:extLst>
      <p:ext uri="{BB962C8B-B14F-4D97-AF65-F5344CB8AC3E}">
        <p14:creationId xmlns:p14="http://schemas.microsoft.com/office/powerpoint/2010/main" val="1979548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108" charset="0"/>
                <a:ea typeface="ＭＳ Ｐゴシック" pitchFamily="-108" charset="-128"/>
                <a:cs typeface="ＭＳ Ｐゴシック" pitchFamily="-108" charset="-128"/>
              </a:rPr>
              <a:t>Here is an example of student mathematical</a:t>
            </a:r>
            <a:r>
              <a:rPr lang="en-US" baseline="0" dirty="0">
                <a:latin typeface="Arial" pitchFamily="-108" charset="0"/>
                <a:ea typeface="ＭＳ Ｐゴシック" pitchFamily="-108" charset="-128"/>
                <a:cs typeface="ＭＳ Ｐゴシック" pitchFamily="-108" charset="-128"/>
              </a:rPr>
              <a:t> </a:t>
            </a:r>
            <a:r>
              <a:rPr lang="en-US" dirty="0">
                <a:latin typeface="Arial" pitchFamily="-108" charset="0"/>
                <a:ea typeface="ＭＳ Ｐゴシック" pitchFamily="-108" charset="-128"/>
                <a:cs typeface="ＭＳ Ｐゴシック" pitchFamily="-108" charset="-128"/>
              </a:rPr>
              <a:t>thinking. </a:t>
            </a:r>
          </a:p>
          <a:p>
            <a:endParaRPr lang="en-US" altLang="ja-JP"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5F1542-26B4-5A42-B427-6A31DA6FEE1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5293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Cut or Keep?</a:t>
            </a:r>
            <a:endParaRPr kumimoji="1" lang="ja-JP" alt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D4B3BA-E1CB-6748-A846-9D16C8AA6C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621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So,</a:t>
            </a:r>
            <a:r>
              <a:rPr lang="en-US" altLang="ja-JP" baseline="0" dirty="0"/>
              <a:t> a MOST is a… </a:t>
            </a:r>
          </a:p>
          <a:p>
            <a:endParaRPr lang="en-US" altLang="ja-JP" baseline="0" dirty="0"/>
          </a:p>
          <a:p>
            <a:r>
              <a:rPr lang="en-US" altLang="ja-JP" dirty="0"/>
              <a:t>Try saying that ten times fast! In the effort to communicate more effectively, we came up with this alternative: Mathematical Opportunities</a:t>
            </a:r>
            <a:r>
              <a:rPr lang="en-US" altLang="ja-JP" baseline="0" dirty="0"/>
              <a:t> in Student Thinking. It doesn’t convey quite as much information, but it sure is a lot easier to say and remember.</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D4B3BA-E1CB-6748-A846-9D16C8AA6C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2503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108" charset="0"/>
                <a:ea typeface="ＭＳ Ｐゴシック" pitchFamily="-108" charset="-128"/>
                <a:cs typeface="ＭＳ Ｐゴシック" pitchFamily="-108" charset="-128"/>
              </a:rPr>
              <a:t>Here is an example of student mathematical</a:t>
            </a:r>
            <a:r>
              <a:rPr lang="en-US" baseline="0" dirty="0">
                <a:latin typeface="Arial" pitchFamily="-108" charset="0"/>
                <a:ea typeface="ＭＳ Ｐゴシック" pitchFamily="-108" charset="-128"/>
                <a:cs typeface="ＭＳ Ｐゴシック" pitchFamily="-108" charset="-128"/>
              </a:rPr>
              <a:t> </a:t>
            </a:r>
            <a:r>
              <a:rPr lang="en-US" dirty="0">
                <a:latin typeface="Arial" pitchFamily="-108" charset="0"/>
                <a:ea typeface="ＭＳ Ｐゴシック" pitchFamily="-108" charset="-128"/>
                <a:cs typeface="ＭＳ Ｐゴシック" pitchFamily="-108" charset="-128"/>
              </a:rPr>
              <a:t>thinking. </a:t>
            </a:r>
          </a:p>
          <a:p>
            <a:endParaRPr lang="en-US" altLang="ja-JP"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5F1542-26B4-5A42-B427-6A31DA6FEE1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4848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feel that [read whole slide]</a:t>
            </a:r>
          </a:p>
          <a:p>
            <a:endParaRPr lang="en-US" dirty="0"/>
          </a:p>
          <a:p>
            <a:r>
              <a:rPr lang="en-US" dirty="0"/>
              <a:t>Our word for this, at the moment,</a:t>
            </a:r>
            <a:r>
              <a:rPr lang="en-US" baseline="0" dirty="0"/>
              <a:t> </a:t>
            </a:r>
            <a:r>
              <a:rPr lang="en-US" dirty="0"/>
              <a:t>is “building” and we feel that </a:t>
            </a:r>
            <a:r>
              <a:rPr lang="en-US" baseline="0" dirty="0"/>
              <a:t>this definition reflects the most productive use a teacher can make of MOSTs.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D4B3BA-E1CB-6748-A846-9D16C8AA6C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0147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677803-A730-5241-A65D-42917B1CB6DB}"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3185052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Next we will illustrate the practice and share insights into important aspects of the </a:t>
            </a:r>
            <a:r>
              <a:rPr lang="en-US" dirty="0" err="1"/>
              <a:t>subpractices</a:t>
            </a:r>
            <a:r>
              <a:rPr lang="en-US" dirty="0"/>
              <a:t> that have emerged through this unpacking.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Be thinking about how we might help teachers to develop skills related to these </a:t>
            </a:r>
            <a:r>
              <a:rPr lang="en-US" dirty="0" err="1"/>
              <a:t>subpractices</a:t>
            </a:r>
            <a:r>
              <a:rPr lang="en-US" dirty="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Add the principles slide?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677803-A730-5241-A65D-42917B1CB6DB}"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278402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possible points: repeating</a:t>
            </a:r>
          </a:p>
        </p:txBody>
      </p:sp>
      <p:sp>
        <p:nvSpPr>
          <p:cNvPr id="4" name="Slide Number Placeholder 3"/>
          <p:cNvSpPr>
            <a:spLocks noGrp="1"/>
          </p:cNvSpPr>
          <p:nvPr>
            <p:ph type="sldNum" sz="quarter" idx="5"/>
          </p:nvPr>
        </p:nvSpPr>
        <p:spPr/>
        <p:txBody>
          <a:bodyPr/>
          <a:lstStyle/>
          <a:p>
            <a:fld id="{C5677803-A730-5241-A65D-42917B1CB6DB}" type="slidenum">
              <a:rPr kumimoji="1" lang="ja-JP" altLang="en-US" smtClean="0"/>
              <a:t>9</a:t>
            </a:fld>
            <a:endParaRPr kumimoji="1" lang="ja-JP" altLang="en-US"/>
          </a:p>
        </p:txBody>
      </p:sp>
    </p:spTree>
    <p:extLst>
      <p:ext uri="{BB962C8B-B14F-4D97-AF65-F5344CB8AC3E}">
        <p14:creationId xmlns:p14="http://schemas.microsoft.com/office/powerpoint/2010/main" val="432550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normAutofit/>
          </a:bodyPr>
          <a:lstStyle>
            <a:lvl1pPr>
              <a:defRPr sz="4800">
                <a:latin typeface="Calisto MT"/>
                <a:cs typeface="Calisto MT"/>
              </a:defRPr>
            </a:lvl1pPr>
          </a:lstStyle>
          <a:p>
            <a:r>
              <a:rPr lang="en-US" dirty="0"/>
              <a:t>Title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ja-JP"/>
              <a:t>Click to edit Master subtitle style</a:t>
            </a:r>
            <a:endParaRPr lang="en-US" dirty="0"/>
          </a:p>
        </p:txBody>
      </p:sp>
      <p:sp>
        <p:nvSpPr>
          <p:cNvPr id="4" name="Date Placeholder 3"/>
          <p:cNvSpPr>
            <a:spLocks noGrp="1"/>
          </p:cNvSpPr>
          <p:nvPr>
            <p:ph type="dt" sz="half" idx="10"/>
          </p:nvPr>
        </p:nvSpPr>
        <p:spPr/>
        <p:txBody>
          <a:bodyPr/>
          <a:lstStyle/>
          <a:p>
            <a:fld id="{3130656C-E5CC-B049-994B-E28EBC966DB0}" type="datetimeFigureOut">
              <a:rPr lang="en-US" smtClean="0"/>
              <a:t>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C5975D-DB3F-FC48-BCB9-588D39145405}" type="slidenum">
              <a:rPr lang="en-US" smtClean="0"/>
              <a:t>‹#›</a:t>
            </a:fld>
            <a:endParaRPr lang="en-US"/>
          </a:p>
        </p:txBody>
      </p:sp>
    </p:spTree>
    <p:extLst>
      <p:ext uri="{BB962C8B-B14F-4D97-AF65-F5344CB8AC3E}">
        <p14:creationId xmlns:p14="http://schemas.microsoft.com/office/powerpoint/2010/main" val="2477797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normAutofit/>
          </a:bodyPr>
          <a:lstStyle>
            <a:lvl1pPr>
              <a:defRPr sz="4800">
                <a:latin typeface="Calisto MT"/>
                <a:cs typeface="Calisto MT"/>
              </a:defRPr>
            </a:lvl1pPr>
          </a:lstStyle>
          <a:p>
            <a:r>
              <a:rPr lang="en-US" dirty="0"/>
              <a:t>Title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3130656C-E5CC-B049-994B-E28EBC966DB0}" type="datetimeFigureOut">
              <a:rPr lang="en-US" smtClean="0"/>
              <a:t>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C5975D-DB3F-FC48-BCB9-588D39145405}" type="slidenum">
              <a:rPr lang="en-US" smtClean="0"/>
              <a:t>‹#›</a:t>
            </a:fld>
            <a:endParaRPr lang="en-US"/>
          </a:p>
        </p:txBody>
      </p:sp>
    </p:spTree>
    <p:extLst>
      <p:ext uri="{BB962C8B-B14F-4D97-AF65-F5344CB8AC3E}">
        <p14:creationId xmlns:p14="http://schemas.microsoft.com/office/powerpoint/2010/main" val="1565382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9753" y="96620"/>
            <a:ext cx="8229600" cy="1143000"/>
          </a:xfrm>
        </p:spPr>
        <p:txBody>
          <a:bodyPr>
            <a:normAutofit/>
          </a:bodyPr>
          <a:lstStyle>
            <a:lvl1pPr algn="l">
              <a:defRPr sz="4400">
                <a:latin typeface="Calisto MT"/>
                <a:cs typeface="Calisto MT"/>
              </a:defRPr>
            </a:lvl1pPr>
          </a:lstStyle>
          <a:p>
            <a:r>
              <a:rPr lang="en-US" dirty="0"/>
              <a:t>TITLE</a:t>
            </a:r>
          </a:p>
        </p:txBody>
      </p:sp>
      <p:sp>
        <p:nvSpPr>
          <p:cNvPr id="3" name="Content Placeholder 2"/>
          <p:cNvSpPr>
            <a:spLocks noGrp="1"/>
          </p:cNvSpPr>
          <p:nvPr>
            <p:ph idx="1"/>
          </p:nvPr>
        </p:nvSpPr>
        <p:spPr/>
        <p:txBody>
          <a:bodyPr/>
          <a:lstStyle>
            <a:lvl1pPr>
              <a:defRPr sz="2800">
                <a:latin typeface="+mj-lt"/>
              </a:defRPr>
            </a:lvl1pPr>
            <a:lvl2pPr>
              <a:defRPr sz="2400">
                <a:latin typeface="+mj-lt"/>
              </a:defRPr>
            </a:lvl2pPr>
            <a:lvl3pPr>
              <a:defRPr sz="2000">
                <a:latin typeface="+mj-lt"/>
              </a:defRPr>
            </a:lvl3pPr>
            <a:lvl4pPr>
              <a:defRPr sz="1800">
                <a:latin typeface="+mj-lt"/>
              </a:defRPr>
            </a:lvl4pPr>
            <a:lvl5pPr>
              <a:defRPr sz="18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130656C-E5CC-B049-994B-E28EBC966DB0}" type="datetimeFigureOut">
              <a:rPr lang="en-US" smtClean="0"/>
              <a:t>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C5975D-DB3F-FC48-BCB9-588D39145405}" type="slidenum">
              <a:rPr lang="en-US" smtClean="0"/>
              <a:t>‹#›</a:t>
            </a:fld>
            <a:endParaRPr lang="en-US"/>
          </a:p>
        </p:txBody>
      </p:sp>
    </p:spTree>
    <p:extLst>
      <p:ext uri="{BB962C8B-B14F-4D97-AF65-F5344CB8AC3E}">
        <p14:creationId xmlns:p14="http://schemas.microsoft.com/office/powerpoint/2010/main" val="35568496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8636" y="136091"/>
            <a:ext cx="8229600" cy="1143000"/>
          </a:xfrm>
        </p:spPr>
        <p:txBody>
          <a:bodyPr/>
          <a:lstStyle>
            <a:lvl1pPr>
              <a:defRPr>
                <a:latin typeface="Calisto MT"/>
                <a:cs typeface="Calisto MT"/>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30656C-E5CC-B049-994B-E28EBC966DB0}" type="datetimeFigureOut">
              <a:rPr lang="en-US" smtClean="0"/>
              <a:t>2/7/20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C5975D-DB3F-FC48-BCB9-588D39145405}" type="slidenum">
              <a:rPr lang="en-US" smtClean="0"/>
              <a:t>‹#›</a:t>
            </a:fld>
            <a:endParaRPr lang="en-US"/>
          </a:p>
        </p:txBody>
      </p:sp>
    </p:spTree>
    <p:extLst>
      <p:ext uri="{BB962C8B-B14F-4D97-AF65-F5344CB8AC3E}">
        <p14:creationId xmlns:p14="http://schemas.microsoft.com/office/powerpoint/2010/main" val="311333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867006"/>
            <a:ext cx="8229600" cy="1143000"/>
          </a:xfrm>
        </p:spPr>
        <p:txBody>
          <a:bodyPr>
            <a:noAutofit/>
          </a:bodyPr>
          <a:lstStyle>
            <a:lvl1pPr algn="l">
              <a:defRPr sz="3600">
                <a:latin typeface="Trebuchet MS"/>
                <a:cs typeface="Trebuchet MS"/>
              </a:defRPr>
            </a:lvl1pPr>
          </a:lstStyle>
          <a:p>
            <a:r>
              <a:rPr lang="en-US" dirty="0"/>
              <a:t>TITLE</a:t>
            </a:r>
          </a:p>
        </p:txBody>
      </p:sp>
      <p:sp>
        <p:nvSpPr>
          <p:cNvPr id="3" name="Content Placeholder 2"/>
          <p:cNvSpPr>
            <a:spLocks noGrp="1"/>
          </p:cNvSpPr>
          <p:nvPr>
            <p:ph idx="1"/>
          </p:nvPr>
        </p:nvSpPr>
        <p:spPr>
          <a:xfrm>
            <a:off x="457200" y="2010006"/>
            <a:ext cx="8229600" cy="4116157"/>
          </a:xfrm>
        </p:spPr>
        <p:txBody>
          <a:bodyPr/>
          <a:lstStyle>
            <a:lvl1pPr>
              <a:defRPr sz="2000">
                <a:latin typeface="Garamond"/>
                <a:cs typeface="Garamond"/>
              </a:defRPr>
            </a:lvl1pPr>
            <a:lvl2pPr>
              <a:defRPr sz="1800">
                <a:latin typeface="+mj-lt"/>
              </a:defRPr>
            </a:lvl2pPr>
            <a:lvl3pPr>
              <a:defRPr sz="1600">
                <a:latin typeface="+mj-lt"/>
              </a:defRPr>
            </a:lvl3pPr>
            <a:lvl4pPr>
              <a:defRPr sz="1400">
                <a:latin typeface="+mj-lt"/>
              </a:defRPr>
            </a:lvl4pPr>
            <a:lvl5pPr>
              <a:defRPr sz="1400">
                <a:latin typeface="+mj-lt"/>
              </a:defRPr>
            </a:lvl5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4" name="Date Placeholder 3"/>
          <p:cNvSpPr>
            <a:spLocks noGrp="1"/>
          </p:cNvSpPr>
          <p:nvPr>
            <p:ph type="dt" sz="half" idx="10"/>
          </p:nvPr>
        </p:nvSpPr>
        <p:spPr/>
        <p:txBody>
          <a:bodyPr/>
          <a:lstStyle/>
          <a:p>
            <a:fld id="{3130656C-E5CC-B049-994B-E28EBC966DB0}" type="datetimeFigureOut">
              <a:rPr lang="en-US" smtClean="0">
                <a:solidFill>
                  <a:prstClr val="black">
                    <a:tint val="75000"/>
                  </a:prstClr>
                </a:solidFill>
              </a:rPr>
              <a:pPr/>
              <a:t>2/7/20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C5975D-DB3F-FC48-BCB9-588D391454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7676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normAutofit/>
          </a:bodyPr>
          <a:lstStyle>
            <a:lvl1pPr>
              <a:defRPr sz="3600">
                <a:latin typeface="Trebuchet MS"/>
                <a:cs typeface="Trebuchet MS"/>
              </a:defRPr>
            </a:lvl1pPr>
          </a:lstStyle>
          <a:p>
            <a:r>
              <a:rPr lang="en-US" dirty="0"/>
              <a:t>Title</a:t>
            </a:r>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ja-JP"/>
              <a:t>Click to edit Master subtitle style</a:t>
            </a:r>
            <a:endParaRPr lang="en-US" dirty="0"/>
          </a:p>
        </p:txBody>
      </p:sp>
      <p:sp>
        <p:nvSpPr>
          <p:cNvPr id="4" name="Date Placeholder 3"/>
          <p:cNvSpPr>
            <a:spLocks noGrp="1"/>
          </p:cNvSpPr>
          <p:nvPr>
            <p:ph type="dt" sz="half" idx="10"/>
          </p:nvPr>
        </p:nvSpPr>
        <p:spPr/>
        <p:txBody>
          <a:bodyPr/>
          <a:lstStyle/>
          <a:p>
            <a:fld id="{3130656C-E5CC-B049-994B-E28EBC966DB0}" type="datetimeFigureOut">
              <a:rPr lang="en-US" smtClean="0">
                <a:solidFill>
                  <a:prstClr val="black">
                    <a:tint val="75000"/>
                  </a:prstClr>
                </a:solidFill>
              </a:rPr>
              <a:pPr/>
              <a:t>2/7/20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C5975D-DB3F-FC48-BCB9-588D391454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00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02371"/>
            <a:ext cx="8229600" cy="1143000"/>
          </a:xfrm>
        </p:spPr>
        <p:txBody>
          <a:bodyPr>
            <a:normAutofit/>
          </a:bodyPr>
          <a:lstStyle>
            <a:lvl1pPr algn="l">
              <a:defRPr sz="3600">
                <a:latin typeface="Trebuchet MS"/>
                <a:cs typeface="Trebuchet MS"/>
              </a:defRPr>
            </a:lvl1pPr>
          </a:lstStyle>
          <a:p>
            <a:r>
              <a:rPr lang="en-US" altLang="ja-JP"/>
              <a:t>Click to edit Master title style</a:t>
            </a:r>
            <a:endParaRPr lang="en-US" dirty="0"/>
          </a:p>
        </p:txBody>
      </p:sp>
      <p:sp>
        <p:nvSpPr>
          <p:cNvPr id="3" name="Content Placeholder 2"/>
          <p:cNvSpPr>
            <a:spLocks noGrp="1"/>
          </p:cNvSpPr>
          <p:nvPr>
            <p:ph sz="half" idx="1"/>
          </p:nvPr>
        </p:nvSpPr>
        <p:spPr>
          <a:xfrm>
            <a:off x="457200" y="2050893"/>
            <a:ext cx="4038600" cy="407527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4" name="Content Placeholder 3"/>
          <p:cNvSpPr>
            <a:spLocks noGrp="1"/>
          </p:cNvSpPr>
          <p:nvPr>
            <p:ph sz="half" idx="2"/>
          </p:nvPr>
        </p:nvSpPr>
        <p:spPr>
          <a:xfrm>
            <a:off x="4648200" y="2050893"/>
            <a:ext cx="4038600" cy="407527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5" name="Date Placeholder 4"/>
          <p:cNvSpPr>
            <a:spLocks noGrp="1"/>
          </p:cNvSpPr>
          <p:nvPr>
            <p:ph type="dt" sz="half" idx="10"/>
          </p:nvPr>
        </p:nvSpPr>
        <p:spPr/>
        <p:txBody>
          <a:bodyPr/>
          <a:lstStyle/>
          <a:p>
            <a:fld id="{3130656C-E5CC-B049-994B-E28EBC966DB0}" type="datetimeFigureOut">
              <a:rPr lang="en-US" smtClean="0">
                <a:solidFill>
                  <a:prstClr val="black">
                    <a:tint val="75000"/>
                  </a:prstClr>
                </a:solidFill>
              </a:rPr>
              <a:pPr/>
              <a:t>2/7/20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C5975D-DB3F-FC48-BCB9-588D391454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8294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9"/>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30"/>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31"/>
          <p:cNvSpPr>
            <a:spLocks noGrp="1" noChangeArrowheads="1"/>
          </p:cNvSpPr>
          <p:nvPr>
            <p:ph type="sldNum" sz="quarter" idx="12"/>
          </p:nvPr>
        </p:nvSpPr>
        <p:spPr>
          <a:ln/>
        </p:spPr>
        <p:txBody>
          <a:bodyPr/>
          <a:lstStyle>
            <a:lvl1pPr>
              <a:defRPr/>
            </a:lvl1pPr>
          </a:lstStyle>
          <a:p>
            <a:pPr>
              <a:defRPr/>
            </a:pPr>
            <a:fld id="{8F7143DD-C363-B845-91D6-0C20A97A8BA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112564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258841" y="1568251"/>
            <a:ext cx="4669259" cy="1860749"/>
          </a:xfrm>
        </p:spPr>
        <p:txBody>
          <a:bodyPr>
            <a:normAutofit/>
          </a:bodyPr>
          <a:lstStyle>
            <a:lvl1pPr>
              <a:defRPr sz="3600">
                <a:solidFill>
                  <a:schemeClr val="tx2"/>
                </a:solidFill>
                <a:latin typeface="Trebuchet MS"/>
                <a:cs typeface="Trebuchet MS"/>
              </a:defRPr>
            </a:lvl1pPr>
          </a:lstStyle>
          <a:p>
            <a:r>
              <a:rPr lang="en-US" dirty="0"/>
              <a:t>Title</a:t>
            </a:r>
          </a:p>
        </p:txBody>
      </p:sp>
      <p:sp>
        <p:nvSpPr>
          <p:cNvPr id="3" name="Subtitle 2"/>
          <p:cNvSpPr>
            <a:spLocks noGrp="1"/>
          </p:cNvSpPr>
          <p:nvPr>
            <p:ph type="subTitle" idx="1"/>
          </p:nvPr>
        </p:nvSpPr>
        <p:spPr>
          <a:xfrm>
            <a:off x="4258841" y="3630076"/>
            <a:ext cx="4669259" cy="1752600"/>
          </a:xfrm>
        </p:spPr>
        <p:txBody>
          <a:bodyPr>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ja-JP"/>
              <a:t>Click to edit Master subtitle style</a:t>
            </a:r>
            <a:endParaRPr lang="en-US" dirty="0"/>
          </a:p>
        </p:txBody>
      </p:sp>
      <p:sp>
        <p:nvSpPr>
          <p:cNvPr id="4" name="Date Placeholder 3"/>
          <p:cNvSpPr>
            <a:spLocks noGrp="1"/>
          </p:cNvSpPr>
          <p:nvPr>
            <p:ph type="dt" sz="half" idx="10"/>
          </p:nvPr>
        </p:nvSpPr>
        <p:spPr/>
        <p:txBody>
          <a:bodyPr/>
          <a:lstStyle/>
          <a:p>
            <a:fld id="{3130656C-E5CC-B049-994B-E28EBC966DB0}" type="datetimeFigureOut">
              <a:rPr lang="en-US" smtClean="0">
                <a:solidFill>
                  <a:prstClr val="black">
                    <a:tint val="75000"/>
                  </a:prstClr>
                </a:solidFill>
              </a:rPr>
              <a:pPr/>
              <a:t>2/7/20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C5975D-DB3F-FC48-BCB9-588D391454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1937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9753" y="96620"/>
            <a:ext cx="8229600" cy="1143000"/>
          </a:xfrm>
        </p:spPr>
        <p:txBody>
          <a:bodyPr>
            <a:normAutofit/>
          </a:bodyPr>
          <a:lstStyle>
            <a:lvl1pPr algn="l">
              <a:defRPr sz="4400">
                <a:latin typeface="Calisto MT"/>
                <a:cs typeface="Calisto MT"/>
              </a:defRPr>
            </a:lvl1pPr>
          </a:lstStyle>
          <a:p>
            <a:r>
              <a:rPr lang="en-US" dirty="0"/>
              <a:t>TITLE</a:t>
            </a:r>
          </a:p>
        </p:txBody>
      </p:sp>
      <p:sp>
        <p:nvSpPr>
          <p:cNvPr id="3" name="Content Placeholder 2"/>
          <p:cNvSpPr>
            <a:spLocks noGrp="1"/>
          </p:cNvSpPr>
          <p:nvPr>
            <p:ph idx="1"/>
          </p:nvPr>
        </p:nvSpPr>
        <p:spPr/>
        <p:txBody>
          <a:bodyPr/>
          <a:lstStyle>
            <a:lvl1pPr>
              <a:defRPr sz="2800">
                <a:latin typeface="+mj-lt"/>
              </a:defRPr>
            </a:lvl1pPr>
            <a:lvl2pPr>
              <a:defRPr sz="2400">
                <a:latin typeface="+mj-lt"/>
              </a:defRPr>
            </a:lvl2pPr>
            <a:lvl3pPr>
              <a:defRPr sz="2000">
                <a:latin typeface="+mj-lt"/>
              </a:defRPr>
            </a:lvl3pPr>
            <a:lvl4pPr>
              <a:defRPr sz="1800">
                <a:latin typeface="+mj-lt"/>
              </a:defRPr>
            </a:lvl4pPr>
            <a:lvl5pPr>
              <a:defRPr sz="1800">
                <a:latin typeface="+mj-lt"/>
              </a:defRPr>
            </a:lvl5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4" name="Date Placeholder 3"/>
          <p:cNvSpPr>
            <a:spLocks noGrp="1"/>
          </p:cNvSpPr>
          <p:nvPr>
            <p:ph type="dt" sz="half" idx="10"/>
          </p:nvPr>
        </p:nvSpPr>
        <p:spPr/>
        <p:txBody>
          <a:bodyPr/>
          <a:lstStyle/>
          <a:p>
            <a:fld id="{3130656C-E5CC-B049-994B-E28EBC966DB0}" type="datetimeFigureOut">
              <a:rPr lang="en-US" smtClean="0">
                <a:solidFill>
                  <a:prstClr val="black">
                    <a:tint val="75000"/>
                  </a:prstClr>
                </a:solidFill>
              </a:rPr>
              <a:pPr/>
              <a:t>2/7/20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C5975D-DB3F-FC48-BCB9-588D391454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11665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normAutofit/>
          </a:bodyPr>
          <a:lstStyle>
            <a:lvl1pPr>
              <a:defRPr sz="4800">
                <a:latin typeface="Calisto MT"/>
                <a:cs typeface="Calisto MT"/>
              </a:defRPr>
            </a:lvl1pPr>
          </a:lstStyle>
          <a:p>
            <a:r>
              <a:rPr lang="en-US" dirty="0"/>
              <a:t>Title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ja-JP"/>
              <a:t>Click to edit Master subtitle style</a:t>
            </a:r>
            <a:endParaRPr lang="en-US" dirty="0"/>
          </a:p>
        </p:txBody>
      </p:sp>
      <p:sp>
        <p:nvSpPr>
          <p:cNvPr id="4" name="Date Placeholder 3"/>
          <p:cNvSpPr>
            <a:spLocks noGrp="1"/>
          </p:cNvSpPr>
          <p:nvPr>
            <p:ph type="dt" sz="half" idx="10"/>
          </p:nvPr>
        </p:nvSpPr>
        <p:spPr/>
        <p:txBody>
          <a:bodyPr/>
          <a:lstStyle/>
          <a:p>
            <a:fld id="{3130656C-E5CC-B049-994B-E28EBC966DB0}" type="datetimeFigureOut">
              <a:rPr lang="en-US" smtClean="0"/>
              <a:t>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C5975D-DB3F-FC48-BCB9-588D39145405}" type="slidenum">
              <a:rPr lang="en-US" smtClean="0"/>
              <a:t>‹#›</a:t>
            </a:fld>
            <a:endParaRPr lang="en-US"/>
          </a:p>
        </p:txBody>
      </p:sp>
    </p:spTree>
    <p:extLst>
      <p:ext uri="{BB962C8B-B14F-4D97-AF65-F5344CB8AC3E}">
        <p14:creationId xmlns:p14="http://schemas.microsoft.com/office/powerpoint/2010/main" val="138803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9753" y="96620"/>
            <a:ext cx="8229600" cy="1143000"/>
          </a:xfrm>
        </p:spPr>
        <p:txBody>
          <a:bodyPr>
            <a:normAutofit/>
          </a:bodyPr>
          <a:lstStyle>
            <a:lvl1pPr algn="l">
              <a:defRPr sz="4400">
                <a:latin typeface="Calisto MT"/>
                <a:cs typeface="Calisto MT"/>
              </a:defRPr>
            </a:lvl1pPr>
          </a:lstStyle>
          <a:p>
            <a:r>
              <a:rPr lang="en-US" dirty="0"/>
              <a:t>TITLE</a:t>
            </a:r>
          </a:p>
        </p:txBody>
      </p:sp>
      <p:sp>
        <p:nvSpPr>
          <p:cNvPr id="3" name="Content Placeholder 2"/>
          <p:cNvSpPr>
            <a:spLocks noGrp="1"/>
          </p:cNvSpPr>
          <p:nvPr>
            <p:ph idx="1"/>
          </p:nvPr>
        </p:nvSpPr>
        <p:spPr/>
        <p:txBody>
          <a:bodyPr/>
          <a:lstStyle>
            <a:lvl1pPr>
              <a:defRPr sz="2800">
                <a:latin typeface="+mj-lt"/>
              </a:defRPr>
            </a:lvl1pPr>
            <a:lvl2pPr>
              <a:defRPr sz="2400">
                <a:latin typeface="+mj-lt"/>
              </a:defRPr>
            </a:lvl2pPr>
            <a:lvl3pPr>
              <a:defRPr sz="2000">
                <a:latin typeface="+mj-lt"/>
              </a:defRPr>
            </a:lvl3pPr>
            <a:lvl4pPr>
              <a:defRPr sz="1800">
                <a:latin typeface="+mj-lt"/>
              </a:defRPr>
            </a:lvl4pPr>
            <a:lvl5pPr>
              <a:defRPr sz="1800">
                <a:latin typeface="+mj-lt"/>
              </a:defRPr>
            </a:lvl5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4" name="Date Placeholder 3"/>
          <p:cNvSpPr>
            <a:spLocks noGrp="1"/>
          </p:cNvSpPr>
          <p:nvPr>
            <p:ph type="dt" sz="half" idx="10"/>
          </p:nvPr>
        </p:nvSpPr>
        <p:spPr/>
        <p:txBody>
          <a:bodyPr/>
          <a:lstStyle/>
          <a:p>
            <a:fld id="{3130656C-E5CC-B049-994B-E28EBC966DB0}" type="datetimeFigureOut">
              <a:rPr lang="en-US" smtClean="0"/>
              <a:t>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C5975D-DB3F-FC48-BCB9-588D39145405}" type="slidenum">
              <a:rPr lang="en-US" smtClean="0"/>
              <a:t>‹#›</a:t>
            </a:fld>
            <a:endParaRPr lang="en-US"/>
          </a:p>
        </p:txBody>
      </p:sp>
    </p:spTree>
    <p:extLst>
      <p:ext uri="{BB962C8B-B14F-4D97-AF65-F5344CB8AC3E}">
        <p14:creationId xmlns:p14="http://schemas.microsoft.com/office/powerpoint/2010/main" val="21595887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9753" y="96620"/>
            <a:ext cx="8229600" cy="1143000"/>
          </a:xfrm>
        </p:spPr>
        <p:txBody>
          <a:bodyPr>
            <a:normAutofit/>
          </a:bodyPr>
          <a:lstStyle>
            <a:lvl1pPr algn="l">
              <a:defRPr sz="4400">
                <a:latin typeface="Calisto MT"/>
                <a:cs typeface="Calisto MT"/>
              </a:defRPr>
            </a:lvl1pPr>
          </a:lstStyle>
          <a:p>
            <a:r>
              <a:rPr lang="en-US" dirty="0"/>
              <a:t>TITLE</a:t>
            </a:r>
          </a:p>
        </p:txBody>
      </p:sp>
      <p:sp>
        <p:nvSpPr>
          <p:cNvPr id="3" name="Content Placeholder 2"/>
          <p:cNvSpPr>
            <a:spLocks noGrp="1"/>
          </p:cNvSpPr>
          <p:nvPr>
            <p:ph idx="1"/>
          </p:nvPr>
        </p:nvSpPr>
        <p:spPr/>
        <p:txBody>
          <a:bodyPr/>
          <a:lstStyle>
            <a:lvl1pPr>
              <a:defRPr sz="2800">
                <a:latin typeface="+mj-lt"/>
              </a:defRPr>
            </a:lvl1pPr>
            <a:lvl2pPr>
              <a:defRPr sz="2400">
                <a:latin typeface="+mj-lt"/>
              </a:defRPr>
            </a:lvl2pPr>
            <a:lvl3pPr>
              <a:defRPr sz="2000">
                <a:latin typeface="+mj-lt"/>
              </a:defRPr>
            </a:lvl3pPr>
            <a:lvl4pPr>
              <a:defRPr sz="1800">
                <a:latin typeface="+mj-lt"/>
              </a:defRPr>
            </a:lvl4pPr>
            <a:lvl5pPr>
              <a:defRPr sz="1800">
                <a:latin typeface="+mj-lt"/>
              </a:defRPr>
            </a:lvl5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4" name="Date Placeholder 3"/>
          <p:cNvSpPr>
            <a:spLocks noGrp="1"/>
          </p:cNvSpPr>
          <p:nvPr>
            <p:ph type="dt" sz="half" idx="10"/>
          </p:nvPr>
        </p:nvSpPr>
        <p:spPr/>
        <p:txBody>
          <a:bodyPr/>
          <a:lstStyle/>
          <a:p>
            <a:fld id="{3130656C-E5CC-B049-994B-E28EBC966DB0}" type="datetimeFigureOut">
              <a:rPr lang="en-US" smtClean="0"/>
              <a:t>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C5975D-DB3F-FC48-BCB9-588D39145405}" type="slidenum">
              <a:rPr lang="en-US" smtClean="0"/>
              <a:t>‹#›</a:t>
            </a:fld>
            <a:endParaRPr lang="en-US"/>
          </a:p>
        </p:txBody>
      </p:sp>
    </p:spTree>
    <p:extLst>
      <p:ext uri="{BB962C8B-B14F-4D97-AF65-F5344CB8AC3E}">
        <p14:creationId xmlns:p14="http://schemas.microsoft.com/office/powerpoint/2010/main" val="1549312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8636" y="136091"/>
            <a:ext cx="8229600" cy="1143000"/>
          </a:xfrm>
        </p:spPr>
        <p:txBody>
          <a:bodyPr/>
          <a:lstStyle>
            <a:lvl1pPr>
              <a:defRPr>
                <a:latin typeface="Calisto MT"/>
                <a:cs typeface="Calisto MT"/>
              </a:defRPr>
            </a:lvl1pPr>
          </a:lstStyle>
          <a:p>
            <a:r>
              <a:rPr lang="en-US" altLang="ja-JP"/>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a:p>
        </p:txBody>
      </p:sp>
      <p:sp>
        <p:nvSpPr>
          <p:cNvPr id="5" name="Date Placeholder 4"/>
          <p:cNvSpPr>
            <a:spLocks noGrp="1"/>
          </p:cNvSpPr>
          <p:nvPr>
            <p:ph type="dt" sz="half" idx="10"/>
          </p:nvPr>
        </p:nvSpPr>
        <p:spPr/>
        <p:txBody>
          <a:bodyPr/>
          <a:lstStyle/>
          <a:p>
            <a:fld id="{3130656C-E5CC-B049-994B-E28EBC966DB0}" type="datetimeFigureOut">
              <a:rPr lang="en-US" smtClean="0"/>
              <a:t>2/7/20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C5975D-DB3F-FC48-BCB9-588D39145405}" type="slidenum">
              <a:rPr lang="en-US" smtClean="0"/>
              <a:t>‹#›</a:t>
            </a:fld>
            <a:endParaRPr lang="en-US"/>
          </a:p>
        </p:txBody>
      </p:sp>
    </p:spTree>
    <p:extLst>
      <p:ext uri="{BB962C8B-B14F-4D97-AF65-F5344CB8AC3E}">
        <p14:creationId xmlns:p14="http://schemas.microsoft.com/office/powerpoint/2010/main" val="41920245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9"/>
          <p:cNvSpPr>
            <a:spLocks noGrp="1" noChangeArrowheads="1"/>
          </p:cNvSpPr>
          <p:nvPr>
            <p:ph type="dt" sz="half" idx="10"/>
          </p:nvPr>
        </p:nvSpPr>
        <p:spPr>
          <a:ln/>
        </p:spPr>
        <p:txBody>
          <a:bodyPr/>
          <a:lstStyle>
            <a:lvl1pPr>
              <a:defRPr/>
            </a:lvl1pPr>
          </a:lstStyle>
          <a:p>
            <a:pPr>
              <a:defRPr/>
            </a:pPr>
            <a:endParaRPr lang="en-US"/>
          </a:p>
        </p:txBody>
      </p:sp>
      <p:sp>
        <p:nvSpPr>
          <p:cNvPr id="4" name="Rectangle 30"/>
          <p:cNvSpPr>
            <a:spLocks noGrp="1" noChangeArrowheads="1"/>
          </p:cNvSpPr>
          <p:nvPr>
            <p:ph type="ftr" sz="quarter" idx="11"/>
          </p:nvPr>
        </p:nvSpPr>
        <p:spPr>
          <a:ln/>
        </p:spPr>
        <p:txBody>
          <a:bodyPr/>
          <a:lstStyle>
            <a:lvl1pPr>
              <a:defRPr/>
            </a:lvl1pPr>
          </a:lstStyle>
          <a:p>
            <a:pPr>
              <a:defRPr/>
            </a:pPr>
            <a:endParaRPr lang="en-US"/>
          </a:p>
        </p:txBody>
      </p:sp>
      <p:sp>
        <p:nvSpPr>
          <p:cNvPr id="5" name="Rectangle 31"/>
          <p:cNvSpPr>
            <a:spLocks noGrp="1" noChangeArrowheads="1"/>
          </p:cNvSpPr>
          <p:nvPr>
            <p:ph type="sldNum" sz="quarter" idx="12"/>
          </p:nvPr>
        </p:nvSpPr>
        <p:spPr>
          <a:ln/>
        </p:spPr>
        <p:txBody>
          <a:bodyPr/>
          <a:lstStyle>
            <a:lvl1pPr>
              <a:defRPr/>
            </a:lvl1pPr>
          </a:lstStyle>
          <a:p>
            <a:pPr>
              <a:defRPr/>
            </a:pPr>
            <a:fld id="{8F7143DD-C363-B845-91D6-0C20A97A8BAC}" type="slidenum">
              <a:rPr lang="en-US"/>
              <a:pPr>
                <a:defRPr/>
              </a:pPr>
              <a:t>‹#›</a:t>
            </a:fld>
            <a:endParaRPr lang="en-US"/>
          </a:p>
        </p:txBody>
      </p:sp>
    </p:spTree>
    <p:extLst>
      <p:ext uri="{BB962C8B-B14F-4D97-AF65-F5344CB8AC3E}">
        <p14:creationId xmlns:p14="http://schemas.microsoft.com/office/powerpoint/2010/main" val="2280028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66443A-7ADE-A447-A949-592EE5636534}" type="datetimeFigureOut">
              <a:rPr lang="en-US" smtClean="0">
                <a:solidFill>
                  <a:prstClr val="black">
                    <a:tint val="75000"/>
                  </a:prstClr>
                </a:solidFill>
              </a:rPr>
              <a:pPr/>
              <a:t>2/7/20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69E1198-1202-A24B-B296-2C13D84E4D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5047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8636" y="136091"/>
            <a:ext cx="8229600" cy="1143000"/>
          </a:xfrm>
        </p:spPr>
        <p:txBody>
          <a:bodyPr/>
          <a:lstStyle>
            <a:lvl1pPr>
              <a:defRPr>
                <a:latin typeface="Calisto MT"/>
                <a:cs typeface="Calisto MT"/>
              </a:defRPr>
            </a:lvl1pPr>
          </a:lstStyle>
          <a:p>
            <a:r>
              <a:rPr lang="en-US" altLang="ja-JP"/>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a:p>
        </p:txBody>
      </p:sp>
      <p:sp>
        <p:nvSpPr>
          <p:cNvPr id="5" name="Date Placeholder 4"/>
          <p:cNvSpPr>
            <a:spLocks noGrp="1"/>
          </p:cNvSpPr>
          <p:nvPr>
            <p:ph type="dt" sz="half" idx="10"/>
          </p:nvPr>
        </p:nvSpPr>
        <p:spPr/>
        <p:txBody>
          <a:bodyPr/>
          <a:lstStyle/>
          <a:p>
            <a:fld id="{3130656C-E5CC-B049-994B-E28EBC966DB0}" type="datetimeFigureOut">
              <a:rPr lang="en-US" smtClean="0"/>
              <a:t>2/7/20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C5975D-DB3F-FC48-BCB9-588D39145405}" type="slidenum">
              <a:rPr lang="en-US" smtClean="0"/>
              <a:t>‹#›</a:t>
            </a:fld>
            <a:endParaRPr lang="en-US"/>
          </a:p>
        </p:txBody>
      </p:sp>
    </p:spTree>
    <p:extLst>
      <p:ext uri="{BB962C8B-B14F-4D97-AF65-F5344CB8AC3E}">
        <p14:creationId xmlns:p14="http://schemas.microsoft.com/office/powerpoint/2010/main" val="3406093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normAutofit/>
          </a:bodyPr>
          <a:lstStyle>
            <a:lvl1pPr>
              <a:defRPr sz="4800">
                <a:latin typeface="Calisto MT"/>
                <a:cs typeface="Calisto MT"/>
              </a:defRPr>
            </a:lvl1pPr>
          </a:lstStyle>
          <a:p>
            <a:r>
              <a:rPr lang="en-US" dirty="0"/>
              <a:t>Title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3130656C-E5CC-B049-994B-E28EBC966DB0}" type="datetimeFigureOut">
              <a:rPr lang="en-US" smtClean="0"/>
              <a:t>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C5975D-DB3F-FC48-BCB9-588D39145405}" type="slidenum">
              <a:rPr lang="en-US" smtClean="0"/>
              <a:t>‹#›</a:t>
            </a:fld>
            <a:endParaRPr lang="en-US"/>
          </a:p>
        </p:txBody>
      </p:sp>
    </p:spTree>
    <p:extLst>
      <p:ext uri="{BB962C8B-B14F-4D97-AF65-F5344CB8AC3E}">
        <p14:creationId xmlns:p14="http://schemas.microsoft.com/office/powerpoint/2010/main" val="2389507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9753" y="96620"/>
            <a:ext cx="8229600" cy="1143000"/>
          </a:xfrm>
        </p:spPr>
        <p:txBody>
          <a:bodyPr>
            <a:normAutofit/>
          </a:bodyPr>
          <a:lstStyle>
            <a:lvl1pPr algn="l">
              <a:defRPr sz="4400">
                <a:latin typeface="Calisto MT"/>
                <a:cs typeface="Calisto MT"/>
              </a:defRPr>
            </a:lvl1pPr>
          </a:lstStyle>
          <a:p>
            <a:r>
              <a:rPr lang="en-US" dirty="0"/>
              <a:t>TITLE</a:t>
            </a:r>
          </a:p>
        </p:txBody>
      </p:sp>
      <p:sp>
        <p:nvSpPr>
          <p:cNvPr id="3" name="Content Placeholder 2"/>
          <p:cNvSpPr>
            <a:spLocks noGrp="1"/>
          </p:cNvSpPr>
          <p:nvPr>
            <p:ph idx="1"/>
          </p:nvPr>
        </p:nvSpPr>
        <p:spPr/>
        <p:txBody>
          <a:bodyPr/>
          <a:lstStyle>
            <a:lvl1pPr>
              <a:defRPr sz="2800">
                <a:latin typeface="+mj-lt"/>
              </a:defRPr>
            </a:lvl1pPr>
            <a:lvl2pPr>
              <a:defRPr sz="2400">
                <a:latin typeface="+mj-lt"/>
              </a:defRPr>
            </a:lvl2pPr>
            <a:lvl3pPr>
              <a:defRPr sz="2000">
                <a:latin typeface="+mj-lt"/>
              </a:defRPr>
            </a:lvl3pPr>
            <a:lvl4pPr>
              <a:defRPr sz="1800">
                <a:latin typeface="+mj-lt"/>
              </a:defRPr>
            </a:lvl4pPr>
            <a:lvl5pPr>
              <a:defRPr sz="18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130656C-E5CC-B049-994B-E28EBC966DB0}" type="datetimeFigureOut">
              <a:rPr lang="en-US" smtClean="0"/>
              <a:t>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C5975D-DB3F-FC48-BCB9-588D39145405}" type="slidenum">
              <a:rPr lang="en-US" smtClean="0"/>
              <a:t>‹#›</a:t>
            </a:fld>
            <a:endParaRPr lang="en-US"/>
          </a:p>
        </p:txBody>
      </p:sp>
    </p:spTree>
    <p:extLst>
      <p:ext uri="{BB962C8B-B14F-4D97-AF65-F5344CB8AC3E}">
        <p14:creationId xmlns:p14="http://schemas.microsoft.com/office/powerpoint/2010/main" val="1300302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8636" y="136091"/>
            <a:ext cx="8229600" cy="1143000"/>
          </a:xfrm>
        </p:spPr>
        <p:txBody>
          <a:bodyPr/>
          <a:lstStyle>
            <a:lvl1pPr>
              <a:defRPr>
                <a:latin typeface="Calisto MT"/>
                <a:cs typeface="Calisto MT"/>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30656C-E5CC-B049-994B-E28EBC966DB0}" type="datetimeFigureOut">
              <a:rPr lang="en-US" smtClean="0"/>
              <a:t>2/7/20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C5975D-DB3F-FC48-BCB9-588D39145405}" type="slidenum">
              <a:rPr lang="en-US" smtClean="0"/>
              <a:t>‹#›</a:t>
            </a:fld>
            <a:endParaRPr lang="en-US"/>
          </a:p>
        </p:txBody>
      </p:sp>
    </p:spTree>
    <p:extLst>
      <p:ext uri="{BB962C8B-B14F-4D97-AF65-F5344CB8AC3E}">
        <p14:creationId xmlns:p14="http://schemas.microsoft.com/office/powerpoint/2010/main" val="2871907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normAutofit/>
          </a:bodyPr>
          <a:lstStyle>
            <a:lvl1pPr>
              <a:defRPr sz="4800">
                <a:latin typeface="Calisto MT"/>
                <a:cs typeface="Calisto MT"/>
              </a:defRPr>
            </a:lvl1pPr>
          </a:lstStyle>
          <a:p>
            <a:r>
              <a:rPr lang="en-US" dirty="0"/>
              <a:t>Title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3130656C-E5CC-B049-994B-E28EBC966DB0}" type="datetimeFigureOut">
              <a:rPr lang="en-US" smtClean="0"/>
              <a:t>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C5975D-DB3F-FC48-BCB9-588D39145405}" type="slidenum">
              <a:rPr lang="en-US" smtClean="0"/>
              <a:t>‹#›</a:t>
            </a:fld>
            <a:endParaRPr lang="en-US"/>
          </a:p>
        </p:txBody>
      </p:sp>
    </p:spTree>
    <p:extLst>
      <p:ext uri="{BB962C8B-B14F-4D97-AF65-F5344CB8AC3E}">
        <p14:creationId xmlns:p14="http://schemas.microsoft.com/office/powerpoint/2010/main" val="824414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9753" y="96620"/>
            <a:ext cx="8229600" cy="1143000"/>
          </a:xfrm>
        </p:spPr>
        <p:txBody>
          <a:bodyPr>
            <a:normAutofit/>
          </a:bodyPr>
          <a:lstStyle>
            <a:lvl1pPr algn="l">
              <a:defRPr sz="4400">
                <a:latin typeface="Calisto MT"/>
                <a:cs typeface="Calisto MT"/>
              </a:defRPr>
            </a:lvl1pPr>
          </a:lstStyle>
          <a:p>
            <a:r>
              <a:rPr lang="en-US" dirty="0"/>
              <a:t>TITLE</a:t>
            </a:r>
          </a:p>
        </p:txBody>
      </p:sp>
      <p:sp>
        <p:nvSpPr>
          <p:cNvPr id="3" name="Content Placeholder 2"/>
          <p:cNvSpPr>
            <a:spLocks noGrp="1"/>
          </p:cNvSpPr>
          <p:nvPr>
            <p:ph idx="1"/>
          </p:nvPr>
        </p:nvSpPr>
        <p:spPr/>
        <p:txBody>
          <a:bodyPr/>
          <a:lstStyle>
            <a:lvl1pPr>
              <a:defRPr sz="2800">
                <a:latin typeface="+mj-lt"/>
              </a:defRPr>
            </a:lvl1pPr>
            <a:lvl2pPr>
              <a:defRPr sz="2400">
                <a:latin typeface="+mj-lt"/>
              </a:defRPr>
            </a:lvl2pPr>
            <a:lvl3pPr>
              <a:defRPr sz="2000">
                <a:latin typeface="+mj-lt"/>
              </a:defRPr>
            </a:lvl3pPr>
            <a:lvl4pPr>
              <a:defRPr sz="1800">
                <a:latin typeface="+mj-lt"/>
              </a:defRPr>
            </a:lvl4pPr>
            <a:lvl5pPr>
              <a:defRPr sz="18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130656C-E5CC-B049-994B-E28EBC966DB0}" type="datetimeFigureOut">
              <a:rPr lang="en-US" smtClean="0"/>
              <a:t>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C5975D-DB3F-FC48-BCB9-588D39145405}" type="slidenum">
              <a:rPr lang="en-US" smtClean="0"/>
              <a:t>‹#›</a:t>
            </a:fld>
            <a:endParaRPr lang="en-US"/>
          </a:p>
        </p:txBody>
      </p:sp>
    </p:spTree>
    <p:extLst>
      <p:ext uri="{BB962C8B-B14F-4D97-AF65-F5344CB8AC3E}">
        <p14:creationId xmlns:p14="http://schemas.microsoft.com/office/powerpoint/2010/main" val="370842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8636" y="136091"/>
            <a:ext cx="8229600" cy="1143000"/>
          </a:xfrm>
        </p:spPr>
        <p:txBody>
          <a:bodyPr/>
          <a:lstStyle>
            <a:lvl1pPr>
              <a:defRPr>
                <a:latin typeface="Calisto MT"/>
                <a:cs typeface="Calisto MT"/>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30656C-E5CC-B049-994B-E28EBC966DB0}" type="datetimeFigureOut">
              <a:rPr lang="en-US" smtClean="0"/>
              <a:t>2/7/20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C5975D-DB3F-FC48-BCB9-588D39145405}" type="slidenum">
              <a:rPr lang="en-US" smtClean="0"/>
              <a:t>‹#›</a:t>
            </a:fld>
            <a:endParaRPr lang="en-US"/>
          </a:p>
        </p:txBody>
      </p:sp>
    </p:spTree>
    <p:extLst>
      <p:ext uri="{BB962C8B-B14F-4D97-AF65-F5344CB8AC3E}">
        <p14:creationId xmlns:p14="http://schemas.microsoft.com/office/powerpoint/2010/main" val="4672581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2.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4.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5.jpg"/><Relationship Id="rId5" Type="http://schemas.openxmlformats.org/officeDocument/2006/relationships/theme" Target="../theme/theme5.xml"/><Relationship Id="rId4"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image" Target="../media/image6.jp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1.jp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7.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ltLang="ja-JP"/>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0656C-E5CC-B049-994B-E28EBC966DB0}" type="datetimeFigureOut">
              <a:rPr lang="en-US" smtClean="0"/>
              <a:t>2/7/20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C5975D-DB3F-FC48-BCB9-588D39145405}" type="slidenum">
              <a:rPr lang="en-US" smtClean="0"/>
              <a:t>‹#›</a:t>
            </a:fld>
            <a:endParaRPr lang="en-US"/>
          </a:p>
        </p:txBody>
      </p:sp>
      <p:pic>
        <p:nvPicPr>
          <p:cNvPr id="7" name="Picture 6" descr="template-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544345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FCBBE4-7999-D54B-8536-A3EE228AA83A}" type="datetimeFigureOut">
              <a:rPr lang="en-US" smtClean="0"/>
              <a:t>2/7/20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878594-78E3-E041-9997-CC4086C69E39}" type="slidenum">
              <a:rPr lang="en-US" smtClean="0"/>
              <a:t>‹#›</a:t>
            </a:fld>
            <a:endParaRPr lang="en-US"/>
          </a:p>
        </p:txBody>
      </p:sp>
      <p:pic>
        <p:nvPicPr>
          <p:cNvPr id="7" name="Picture 6" descr="template-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2689498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84785A-8E50-244D-8FB9-490BF0757050}" type="datetimeFigureOut">
              <a:rPr lang="en-US" smtClean="0"/>
              <a:t>2/7/20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8CD310-88AA-3547-926F-F1DBE73E0F25}" type="slidenum">
              <a:rPr lang="en-US" smtClean="0"/>
              <a:t>‹#›</a:t>
            </a:fld>
            <a:endParaRPr lang="en-US"/>
          </a:p>
        </p:txBody>
      </p:sp>
      <p:pic>
        <p:nvPicPr>
          <p:cNvPr id="7" name="Picture 6" descr="template-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49869760"/>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DDCDF-3E83-7341-8E9F-3CF782FF3634}" type="datetimeFigureOut">
              <a:rPr lang="en-US" smtClean="0"/>
              <a:t>2/7/20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28D74E-DFC3-D145-AA15-AFD38CD30667}" type="slidenum">
              <a:rPr lang="en-US" smtClean="0"/>
              <a:t>‹#›</a:t>
            </a:fld>
            <a:endParaRPr lang="en-US"/>
          </a:p>
        </p:txBody>
      </p:sp>
      <p:pic>
        <p:nvPicPr>
          <p:cNvPr id="7" name="Picture 6" descr="template-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9664930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914183"/>
            <a:ext cx="8229600" cy="1143000"/>
          </a:xfrm>
          <a:prstGeom prst="rect">
            <a:avLst/>
          </a:prstGeom>
        </p:spPr>
        <p:txBody>
          <a:bodyPr vert="horz" lIns="91440" tIns="45720" rIns="91440" bIns="45720" rtlCol="0" anchor="ctr">
            <a:normAutofit/>
          </a:bodyPr>
          <a:lstStyle/>
          <a:p>
            <a:r>
              <a:rPr lang="en-US" altLang="ja-JP"/>
              <a:t>Click to edit Master title style</a:t>
            </a:r>
            <a:endParaRPr lang="en-US" dirty="0"/>
          </a:p>
        </p:txBody>
      </p:sp>
      <p:sp>
        <p:nvSpPr>
          <p:cNvPr id="3" name="Text Placeholder 2"/>
          <p:cNvSpPr>
            <a:spLocks noGrp="1"/>
          </p:cNvSpPr>
          <p:nvPr>
            <p:ph type="body" idx="1"/>
          </p:nvPr>
        </p:nvSpPr>
        <p:spPr>
          <a:xfrm>
            <a:off x="457200" y="2134178"/>
            <a:ext cx="8229600" cy="3991985"/>
          </a:xfrm>
          <a:prstGeom prst="rect">
            <a:avLst/>
          </a:prstGeom>
        </p:spPr>
        <p:txBody>
          <a:bodyPr vert="horz" lIns="91440" tIns="45720" rIns="91440" bIns="45720" rtlCol="0">
            <a:normAutofit/>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ECFCBBE4-7999-D54B-8536-A3EE228AA83A}" type="datetimeFigureOut">
              <a:rPr lang="en-US" smtClean="0">
                <a:solidFill>
                  <a:prstClr val="black">
                    <a:tint val="75000"/>
                  </a:prstClr>
                </a:solidFill>
              </a:rPr>
              <a:pPr defTabSz="914400"/>
              <a:t>2/7/20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0878594-78E3-E041-9997-CC4086C69E39}" type="slidenum">
              <a:rPr lang="en-US" smtClean="0">
                <a:solidFill>
                  <a:prstClr val="black">
                    <a:tint val="75000"/>
                  </a:prstClr>
                </a:solidFill>
              </a:rPr>
              <a:pPr defTabSz="914400"/>
              <a:t>‹#›</a:t>
            </a:fld>
            <a:endParaRPr lang="en-US">
              <a:solidFill>
                <a:prstClr val="black">
                  <a:tint val="75000"/>
                </a:prstClr>
              </a:solidFill>
            </a:endParaRPr>
          </a:p>
        </p:txBody>
      </p:sp>
      <p:pic>
        <p:nvPicPr>
          <p:cNvPr id="7" name="Picture 6" descr="new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0228417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Lst>
  <p:txStyles>
    <p:titleStyle>
      <a:lvl1pPr algn="l" defTabSz="457200" rtl="0" eaLnBrk="1" latinLnBrk="0" hangingPunct="1">
        <a:spcBef>
          <a:spcPct val="0"/>
        </a:spcBef>
        <a:buNone/>
        <a:defRPr kumimoji="1" sz="3600" kern="1200">
          <a:solidFill>
            <a:schemeClr val="tx1"/>
          </a:solidFill>
          <a:latin typeface="Trebuchet MS"/>
          <a:ea typeface="+mj-ea"/>
          <a:cs typeface="Trebuchet MS"/>
        </a:defRPr>
      </a:lvl1pPr>
    </p:titleStyle>
    <p:bodyStyle>
      <a:lvl1pPr marL="342900" indent="-342900" algn="l" defTabSz="457200" rtl="0" eaLnBrk="1" latinLnBrk="0" hangingPunct="1">
        <a:spcBef>
          <a:spcPct val="20000"/>
        </a:spcBef>
        <a:buFont typeface="Arial"/>
        <a:buChar char="•"/>
        <a:defRPr kumimoji="1"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ECFCBBE4-7999-D54B-8536-A3EE228AA83A}" type="datetimeFigureOut">
              <a:rPr lang="en-US" smtClean="0">
                <a:solidFill>
                  <a:prstClr val="black">
                    <a:tint val="75000"/>
                  </a:prstClr>
                </a:solidFill>
              </a:rPr>
              <a:pPr defTabSz="914400"/>
              <a:t>2/7/20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0878594-78E3-E041-9997-CC4086C69E39}" type="slidenum">
              <a:rPr lang="en-US" smtClean="0">
                <a:solidFill>
                  <a:prstClr val="black">
                    <a:tint val="75000"/>
                  </a:prstClr>
                </a:solidFill>
              </a:rPr>
              <a:pPr defTabSz="914400"/>
              <a:t>‹#›</a:t>
            </a:fld>
            <a:endParaRPr lang="en-US">
              <a:solidFill>
                <a:prstClr val="black">
                  <a:tint val="75000"/>
                </a:prstClr>
              </a:solidFill>
            </a:endParaRPr>
          </a:p>
        </p:txBody>
      </p:sp>
      <p:pic>
        <p:nvPicPr>
          <p:cNvPr id="7" name="Picture 6" descr="titl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191000" y="1468850"/>
            <a:ext cx="4495800" cy="1566450"/>
          </a:xfrm>
          <a:prstGeom prst="rect">
            <a:avLst/>
          </a:prstGeom>
        </p:spPr>
        <p:txBody>
          <a:bodyPr vert="horz" lIns="91440" tIns="45720" rIns="91440" bIns="45720" rtlCol="0" anchor="ctr">
            <a:normAutofit/>
          </a:bodyPr>
          <a:lstStyle/>
          <a:p>
            <a:r>
              <a:rPr lang="en-US" altLang="ja-JP"/>
              <a:t>Click to edit Master title style</a:t>
            </a:r>
            <a:endParaRPr lang="en-US" dirty="0"/>
          </a:p>
        </p:txBody>
      </p:sp>
      <p:sp>
        <p:nvSpPr>
          <p:cNvPr id="3" name="Text Placeholder 2"/>
          <p:cNvSpPr>
            <a:spLocks noGrp="1"/>
          </p:cNvSpPr>
          <p:nvPr>
            <p:ph type="body" idx="1"/>
          </p:nvPr>
        </p:nvSpPr>
        <p:spPr>
          <a:xfrm>
            <a:off x="4191000" y="3259550"/>
            <a:ext cx="4495800" cy="2277649"/>
          </a:xfrm>
          <a:prstGeom prst="rect">
            <a:avLst/>
          </a:prstGeom>
        </p:spPr>
        <p:txBody>
          <a:bodyPr vert="horz" lIns="91440" tIns="45720" rIns="91440" bIns="45720" rtlCol="0">
            <a:normAutofit/>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Tree>
    <p:extLst>
      <p:ext uri="{BB962C8B-B14F-4D97-AF65-F5344CB8AC3E}">
        <p14:creationId xmlns:p14="http://schemas.microsoft.com/office/powerpoint/2010/main" val="2242475471"/>
      </p:ext>
    </p:extLst>
  </p:cSld>
  <p:clrMap bg1="lt1" tx1="dk1" bg2="lt2" tx2="dk2" accent1="accent1" accent2="accent2" accent3="accent3" accent4="accent4" accent5="accent5" accent6="accent6" hlink="hlink" folHlink="folHlink"/>
  <p:sldLayoutIdLst>
    <p:sldLayoutId id="2147483675" r:id="rId1"/>
    <p:sldLayoutId id="2147483676" r:id="rId2"/>
  </p:sldLayoutIdLst>
  <p:txStyles>
    <p:titleStyle>
      <a:lvl1pPr algn="l" defTabSz="457200" rtl="0" eaLnBrk="1" latinLnBrk="0" hangingPunct="1">
        <a:spcBef>
          <a:spcPct val="0"/>
        </a:spcBef>
        <a:buNone/>
        <a:defRPr kumimoji="1" sz="3600" kern="1200">
          <a:solidFill>
            <a:schemeClr val="tx2"/>
          </a:solidFill>
          <a:latin typeface="Trebuchet MS"/>
          <a:ea typeface="+mj-ea"/>
          <a:cs typeface="Trebuchet MS"/>
        </a:defRPr>
      </a:lvl1pPr>
    </p:titleStyle>
    <p:bodyStyle>
      <a:lvl1pPr marL="342900" indent="-342900" algn="l" defTabSz="457200" rtl="0" eaLnBrk="1" latinLnBrk="0" hangingPunct="1">
        <a:spcBef>
          <a:spcPct val="20000"/>
        </a:spcBef>
        <a:buFont typeface="Arial"/>
        <a:buChar char="•"/>
        <a:defRPr kumimoji="1" sz="20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kumimoji="1" sz="1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kumimoji="1" sz="16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kumimoji="1" sz="14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kumimoji="1" sz="14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ltLang="ja-JP"/>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0656C-E5CC-B049-994B-E28EBC966DB0}" type="datetimeFigureOut">
              <a:rPr lang="en-US" smtClean="0"/>
              <a:t>2/7/20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C5975D-DB3F-FC48-BCB9-588D39145405}" type="slidenum">
              <a:rPr lang="en-US" smtClean="0"/>
              <a:t>‹#›</a:t>
            </a:fld>
            <a:endParaRPr lang="en-US"/>
          </a:p>
        </p:txBody>
      </p:sp>
      <p:pic>
        <p:nvPicPr>
          <p:cNvPr id="7" name="Picture 6" descr="template-1.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0124351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86200" y="672356"/>
            <a:ext cx="5257799" cy="1860749"/>
          </a:xfrm>
        </p:spPr>
        <p:txBody>
          <a:bodyPr>
            <a:normAutofit/>
          </a:bodyPr>
          <a:lstStyle/>
          <a:p>
            <a:pPr algn="ctr"/>
            <a:r>
              <a:rPr lang="en-US" sz="2700" dirty="0">
                <a:latin typeface="Helvetica" pitchFamily="2" charset="0"/>
              </a:rPr>
              <a:t>Understanding and Developing Skills Needed to Build on Student Mathematical Thinking</a:t>
            </a:r>
            <a:endParaRPr lang="en-US" sz="2700" b="1" dirty="0">
              <a:latin typeface="Helvetica" pitchFamily="2" charset="0"/>
              <a:ea typeface="Century Gothic" charset="0"/>
              <a:cs typeface="Century Gothic" charset="0"/>
            </a:endParaRPr>
          </a:p>
        </p:txBody>
      </p:sp>
      <p:sp>
        <p:nvSpPr>
          <p:cNvPr id="3" name="Subtitle 2"/>
          <p:cNvSpPr>
            <a:spLocks noGrp="1"/>
          </p:cNvSpPr>
          <p:nvPr>
            <p:ph type="subTitle" idx="1"/>
          </p:nvPr>
        </p:nvSpPr>
        <p:spPr>
          <a:xfrm>
            <a:off x="3781775" y="2533105"/>
            <a:ext cx="5412560" cy="1966351"/>
          </a:xfrm>
        </p:spPr>
        <p:txBody>
          <a:bodyPr>
            <a:normAutofit/>
          </a:bodyPr>
          <a:lstStyle/>
          <a:p>
            <a:pPr algn="ctr"/>
            <a:r>
              <a:rPr lang="en-US" altLang="ja-JP" sz="1800" b="1" dirty="0">
                <a:solidFill>
                  <a:schemeClr val="accent1">
                    <a:lumMod val="75000"/>
                  </a:schemeClr>
                </a:solidFill>
                <a:latin typeface="Helvitica"/>
                <a:cs typeface="Helvitica"/>
              </a:rPr>
              <a:t>Keith R. Leatham </a:t>
            </a:r>
            <a:r>
              <a:rPr lang="en-US" altLang="ja-JP" sz="1800" dirty="0">
                <a:solidFill>
                  <a:schemeClr val="accent1">
                    <a:lumMod val="75000"/>
                  </a:schemeClr>
                </a:solidFill>
                <a:latin typeface="Helvitica"/>
                <a:cs typeface="Helvitica"/>
              </a:rPr>
              <a:t>– Brigham Young University</a:t>
            </a:r>
            <a:endParaRPr lang="en-US" altLang="ja-JP" sz="1800" dirty="0">
              <a:solidFill>
                <a:schemeClr val="tx1"/>
              </a:solidFill>
              <a:latin typeface="Helvitica"/>
              <a:cs typeface="Helvitica"/>
            </a:endParaRPr>
          </a:p>
          <a:p>
            <a:pPr algn="ctr"/>
            <a:r>
              <a:rPr lang="en-US" altLang="ja-JP" sz="1800" b="1" dirty="0">
                <a:solidFill>
                  <a:schemeClr val="accent1">
                    <a:lumMod val="75000"/>
                  </a:schemeClr>
                </a:solidFill>
                <a:latin typeface="Helvitica"/>
                <a:cs typeface="Helvitica"/>
              </a:rPr>
              <a:t>Shari L. </a:t>
            </a:r>
            <a:r>
              <a:rPr lang="en-US" altLang="ja-JP" sz="1800" b="1" dirty="0" err="1">
                <a:solidFill>
                  <a:schemeClr val="accent1">
                    <a:lumMod val="75000"/>
                  </a:schemeClr>
                </a:solidFill>
                <a:latin typeface="Helvitica"/>
                <a:cs typeface="Helvitica"/>
              </a:rPr>
              <a:t>Stockero</a:t>
            </a:r>
            <a:r>
              <a:rPr lang="en-US" altLang="ja-JP" sz="1800" dirty="0">
                <a:solidFill>
                  <a:schemeClr val="accent1">
                    <a:lumMod val="75000"/>
                  </a:schemeClr>
                </a:solidFill>
                <a:latin typeface="Helvitica"/>
                <a:cs typeface="Helvitica"/>
              </a:rPr>
              <a:t> – Michigan Tech University</a:t>
            </a:r>
          </a:p>
          <a:p>
            <a:pPr algn="ctr"/>
            <a:r>
              <a:rPr lang="en-US" altLang="ja-JP" sz="1800" b="1" dirty="0">
                <a:solidFill>
                  <a:schemeClr val="accent1">
                    <a:lumMod val="75000"/>
                  </a:schemeClr>
                </a:solidFill>
                <a:latin typeface="Helvitica"/>
                <a:cs typeface="Helvitica"/>
              </a:rPr>
              <a:t>Blake E. Peterson </a:t>
            </a:r>
            <a:r>
              <a:rPr lang="en-US" altLang="ja-JP" sz="1800" dirty="0">
                <a:solidFill>
                  <a:schemeClr val="accent1">
                    <a:lumMod val="75000"/>
                  </a:schemeClr>
                </a:solidFill>
                <a:latin typeface="Helvitica"/>
                <a:cs typeface="Helvitica"/>
              </a:rPr>
              <a:t>–</a:t>
            </a:r>
            <a:r>
              <a:rPr lang="en-US" altLang="ja-JP" sz="1800" b="1" dirty="0">
                <a:solidFill>
                  <a:schemeClr val="accent1">
                    <a:lumMod val="75000"/>
                  </a:schemeClr>
                </a:solidFill>
                <a:latin typeface="Helvitica"/>
                <a:cs typeface="Helvitica"/>
              </a:rPr>
              <a:t> </a:t>
            </a:r>
            <a:r>
              <a:rPr lang="en-US" altLang="ja-JP" sz="1800" dirty="0">
                <a:solidFill>
                  <a:schemeClr val="accent1">
                    <a:lumMod val="75000"/>
                  </a:schemeClr>
                </a:solidFill>
                <a:latin typeface="Helvitica"/>
                <a:cs typeface="Helvitica"/>
              </a:rPr>
              <a:t>Brigham Young University</a:t>
            </a:r>
          </a:p>
          <a:p>
            <a:pPr algn="ctr"/>
            <a:r>
              <a:rPr lang="en-US" altLang="ja-JP" sz="1800" b="1" dirty="0">
                <a:solidFill>
                  <a:schemeClr val="accent1">
                    <a:lumMod val="75000"/>
                  </a:schemeClr>
                </a:solidFill>
                <a:latin typeface="Helvitica"/>
                <a:cs typeface="Helvitica"/>
              </a:rPr>
              <a:t>Laura R. Van </a:t>
            </a:r>
            <a:r>
              <a:rPr lang="en-US" altLang="ja-JP" sz="1800" b="1" dirty="0" err="1">
                <a:solidFill>
                  <a:schemeClr val="accent1">
                    <a:lumMod val="75000"/>
                  </a:schemeClr>
                </a:solidFill>
                <a:latin typeface="Helvitica"/>
                <a:cs typeface="Helvitica"/>
              </a:rPr>
              <a:t>Zoest</a:t>
            </a:r>
            <a:r>
              <a:rPr lang="en-US" altLang="ja-JP" sz="1800" dirty="0">
                <a:solidFill>
                  <a:schemeClr val="accent1">
                    <a:lumMod val="75000"/>
                  </a:schemeClr>
                </a:solidFill>
                <a:latin typeface="Helvitica"/>
                <a:cs typeface="Helvitica"/>
              </a:rPr>
              <a:t> – Western Michigan University</a:t>
            </a:r>
          </a:p>
          <a:p>
            <a:pPr algn="ctr"/>
            <a:endParaRPr lang="en-US" altLang="ja-JP" sz="1800" dirty="0">
              <a:solidFill>
                <a:schemeClr val="accent1">
                  <a:lumMod val="75000"/>
                </a:schemeClr>
              </a:solidFill>
              <a:latin typeface="Helvitica"/>
              <a:cs typeface="Helvitica"/>
            </a:endParaRPr>
          </a:p>
        </p:txBody>
      </p:sp>
      <p:sp>
        <p:nvSpPr>
          <p:cNvPr id="6" name="TextBox 5"/>
          <p:cNvSpPr txBox="1"/>
          <p:nvPr/>
        </p:nvSpPr>
        <p:spPr>
          <a:xfrm>
            <a:off x="850258" y="5616257"/>
            <a:ext cx="7443483" cy="1138773"/>
          </a:xfrm>
          <a:prstGeom prst="rect">
            <a:avLst/>
          </a:prstGeom>
          <a:solidFill>
            <a:schemeClr val="bg1">
              <a:lumMod val="85000"/>
            </a:schemeClr>
          </a:solidFill>
        </p:spPr>
        <p:txBody>
          <a:bodyPr wrap="square" rtlCol="0">
            <a:spAutoFit/>
          </a:bodyPr>
          <a:lstStyle/>
          <a:p>
            <a:pPr lvl="0" algn="ctr" defTabSz="914400">
              <a:defRPr/>
            </a:pPr>
            <a:r>
              <a:rPr lang="en-US" b="1" dirty="0">
                <a:solidFill>
                  <a:prstClr val="black"/>
                </a:solidFill>
                <a:latin typeface="Garamond"/>
              </a:rPr>
              <a:t>Supported by the</a:t>
            </a:r>
            <a:r>
              <a:rPr lang="en-US" b="1" dirty="0">
                <a:solidFill>
                  <a:prstClr val="black"/>
                </a:solidFill>
              </a:rPr>
              <a:t> US National Science Foundation</a:t>
            </a:r>
          </a:p>
          <a:p>
            <a:pPr algn="ctr" defTabSz="914400">
              <a:defRPr/>
            </a:pPr>
            <a:r>
              <a:rPr lang="en-US" sz="1400" dirty="0">
                <a:solidFill>
                  <a:prstClr val="black"/>
                </a:solidFill>
              </a:rPr>
              <a:t>(DRL-1720410, DRL-1720566, DRL-1720613)</a:t>
            </a:r>
            <a:endParaRPr kumimoji="0" lang="en-US" sz="1400" b="0" i="0" u="none" strike="noStrike" kern="1200" cap="none" spc="0" normalizeH="0" baseline="0" noProof="0" dirty="0">
              <a:ln>
                <a:noFill/>
              </a:ln>
              <a:solidFill>
                <a:prstClr val="black"/>
              </a:solidFill>
              <a:effectLst/>
              <a:uLnTx/>
              <a:uFillTx/>
              <a:latin typeface="Garamond"/>
              <a:ea typeface="+mn-ea"/>
              <a:cs typeface="+mn-cs"/>
            </a:endParaRPr>
          </a:p>
          <a:p>
            <a:pPr lvl="0" algn="ctr" defTabSz="914400">
              <a:defRPr/>
            </a:pPr>
            <a:r>
              <a:rPr lang="en-US" b="1" dirty="0">
                <a:solidFill>
                  <a:srgbClr val="AD0101">
                    <a:lumMod val="75000"/>
                  </a:srgbClr>
                </a:solidFill>
                <a:latin typeface="Garamond"/>
              </a:rPr>
              <a:t>Building on MOSTs: Investigating Productive Use of High-Leverage Student Mathematical Thinking</a:t>
            </a:r>
          </a:p>
        </p:txBody>
      </p:sp>
      <p:sp>
        <p:nvSpPr>
          <p:cNvPr id="10" name="TextBox 9"/>
          <p:cNvSpPr txBox="1"/>
          <p:nvPr/>
        </p:nvSpPr>
        <p:spPr>
          <a:xfrm>
            <a:off x="796018" y="1093850"/>
            <a:ext cx="250434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2000" b="0" i="0" u="none" strike="noStrike" kern="1200" cap="none" spc="0" normalizeH="0" baseline="0" noProof="0" dirty="0" err="1">
                <a:ln>
                  <a:noFill/>
                </a:ln>
                <a:solidFill>
                  <a:srgbClr val="AD0101">
                    <a:lumMod val="75000"/>
                  </a:srgbClr>
                </a:solidFill>
                <a:effectLst/>
                <a:uLnTx/>
                <a:uFillTx/>
                <a:latin typeface="Garamond"/>
                <a:ea typeface="ヒラギノ明朝 Pro W3" panose="02020300000000000000" pitchFamily="18" charset="-128"/>
                <a:cs typeface="Helvitica"/>
              </a:rPr>
              <a:t>BuildingOnMOSTs.org</a:t>
            </a:r>
            <a:endParaRPr kumimoji="0" lang="en-US" sz="2000" b="0" i="0" u="none" strike="noStrike" kern="1200" cap="none" spc="0" normalizeH="0" baseline="0" noProof="0" dirty="0">
              <a:ln>
                <a:noFill/>
              </a:ln>
              <a:solidFill>
                <a:srgbClr val="AD0101">
                  <a:lumMod val="75000"/>
                </a:srgbClr>
              </a:solidFill>
              <a:effectLst/>
              <a:uLnTx/>
              <a:uFillTx/>
              <a:latin typeface="Garamond"/>
              <a:ea typeface="+mn-ea"/>
              <a:cs typeface="Helvitica"/>
            </a:endParaRPr>
          </a:p>
        </p:txBody>
      </p:sp>
    </p:spTree>
    <p:extLst>
      <p:ext uri="{BB962C8B-B14F-4D97-AF65-F5344CB8AC3E}">
        <p14:creationId xmlns:p14="http://schemas.microsoft.com/office/powerpoint/2010/main" val="951530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753" y="96620"/>
            <a:ext cx="6628380" cy="1143000"/>
          </a:xfrm>
        </p:spPr>
        <p:txBody>
          <a:bodyPr>
            <a:normAutofit/>
          </a:bodyPr>
          <a:lstStyle/>
          <a:p>
            <a:r>
              <a:rPr lang="en-US" altLang="ja-JP" i="1" dirty="0"/>
              <a:t>Example</a:t>
            </a:r>
            <a:endParaRPr kumimoji="1" lang="ja-JP" altLang="en-US" dirty="0"/>
          </a:p>
        </p:txBody>
      </p:sp>
      <p:sp>
        <p:nvSpPr>
          <p:cNvPr id="3" name="TextBox 2"/>
          <p:cNvSpPr txBox="1"/>
          <p:nvPr/>
        </p:nvSpPr>
        <p:spPr>
          <a:xfrm>
            <a:off x="8379023" y="1371621"/>
            <a:ext cx="615553" cy="5347252"/>
          </a:xfrm>
          <a:prstGeom prst="rect">
            <a:avLst/>
          </a:prstGeom>
          <a:noFill/>
        </p:spPr>
        <p:txBody>
          <a:bodyPr vert="vert" wrap="square" rtlCol="0">
            <a:spAutoFit/>
          </a:bodyPr>
          <a:lstStyle/>
          <a:p>
            <a:r>
              <a:rPr lang="en-US" sz="1400" dirty="0"/>
              <a:t>Scenarios created with </a:t>
            </a:r>
            <a:r>
              <a:rPr lang="en-US" sz="1400" dirty="0" err="1"/>
              <a:t>LessonSketch</a:t>
            </a:r>
            <a:r>
              <a:rPr lang="en-US" sz="1400" dirty="0"/>
              <a:t> © The Regents of the University of Michigan (</a:t>
            </a:r>
            <a:r>
              <a:rPr lang="en-US" sz="1400" dirty="0" err="1"/>
              <a:t>lessonsketch.org</a:t>
            </a:r>
            <a:r>
              <a:rPr lang="en-US" sz="1400" dirty="0"/>
              <a:t>)</a:t>
            </a:r>
          </a:p>
        </p:txBody>
      </p:sp>
      <p:sp>
        <p:nvSpPr>
          <p:cNvPr id="6" name="Content Placeholder 5">
            <a:extLst>
              <a:ext uri="{FF2B5EF4-FFF2-40B4-BE49-F238E27FC236}">
                <a16:creationId xmlns:a16="http://schemas.microsoft.com/office/drawing/2014/main" id="{28401BE2-1E83-2E4E-8340-982F1A2E92C9}"/>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DCBBEA1E-66E2-2345-86A3-27C630A37585}"/>
              </a:ext>
            </a:extLst>
          </p:cNvPr>
          <p:cNvPicPr>
            <a:picLocks noChangeAspect="1"/>
          </p:cNvPicPr>
          <p:nvPr/>
        </p:nvPicPr>
        <p:blipFill>
          <a:blip r:embed="rId3"/>
          <a:stretch>
            <a:fillRect/>
          </a:stretch>
        </p:blipFill>
        <p:spPr>
          <a:xfrm>
            <a:off x="0" y="1239621"/>
            <a:ext cx="8369138" cy="5618380"/>
          </a:xfrm>
          <a:prstGeom prst="rect">
            <a:avLst/>
          </a:prstGeom>
        </p:spPr>
      </p:pic>
      <p:sp>
        <p:nvSpPr>
          <p:cNvPr id="7" name="Cloud 6">
            <a:extLst>
              <a:ext uri="{FF2B5EF4-FFF2-40B4-BE49-F238E27FC236}">
                <a16:creationId xmlns:a16="http://schemas.microsoft.com/office/drawing/2014/main" id="{B27486F8-5105-3946-B57E-F94034DAFAA5}"/>
              </a:ext>
            </a:extLst>
          </p:cNvPr>
          <p:cNvSpPr/>
          <p:nvPr/>
        </p:nvSpPr>
        <p:spPr>
          <a:xfrm>
            <a:off x="2457369" y="514912"/>
            <a:ext cx="1727200" cy="1085288"/>
          </a:xfrm>
          <a:prstGeom prst="cloud">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Make Precise</a:t>
            </a:r>
          </a:p>
        </p:txBody>
      </p:sp>
      <p:sp>
        <p:nvSpPr>
          <p:cNvPr id="9" name="Cloud 8">
            <a:extLst>
              <a:ext uri="{FF2B5EF4-FFF2-40B4-BE49-F238E27FC236}">
                <a16:creationId xmlns:a16="http://schemas.microsoft.com/office/drawing/2014/main" id="{FBEFDCCE-918D-5342-AEA7-CBD9E3E0AB03}"/>
              </a:ext>
            </a:extLst>
          </p:cNvPr>
          <p:cNvSpPr/>
          <p:nvPr/>
        </p:nvSpPr>
        <p:spPr>
          <a:xfrm>
            <a:off x="3561400" y="1511220"/>
            <a:ext cx="1727200" cy="1085288"/>
          </a:xfrm>
          <a:prstGeom prst="cloud">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Grapple Toss</a:t>
            </a:r>
          </a:p>
        </p:txBody>
      </p:sp>
      <p:sp>
        <p:nvSpPr>
          <p:cNvPr id="10" name="Content Placeholder 2">
            <a:extLst>
              <a:ext uri="{FF2B5EF4-FFF2-40B4-BE49-F238E27FC236}">
                <a16:creationId xmlns:a16="http://schemas.microsoft.com/office/drawing/2014/main" id="{469CFD25-7842-ED4A-9F98-5A8BDC90F6DC}"/>
              </a:ext>
            </a:extLst>
          </p:cNvPr>
          <p:cNvSpPr txBox="1">
            <a:spLocks/>
          </p:cNvSpPr>
          <p:nvPr/>
        </p:nvSpPr>
        <p:spPr>
          <a:xfrm>
            <a:off x="5738782" y="1239620"/>
            <a:ext cx="3394710" cy="5599823"/>
          </a:xfrm>
          <a:prstGeom prst="rect">
            <a:avLst/>
          </a:prstGeom>
          <a:solidFill>
            <a:schemeClr val="accent2">
              <a:lumMod val="40000"/>
              <a:lumOff val="60000"/>
            </a:schemeClr>
          </a:solidFill>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kumimoji="1" sz="28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kumimoji="1" sz="24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kumimoji="1" sz="20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kumimoji="1" sz="18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kumimoji="1" sz="18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lgn="ctr">
              <a:buNone/>
            </a:pPr>
            <a:r>
              <a:rPr lang="en-US" b="1" dirty="0">
                <a:solidFill>
                  <a:srgbClr val="921712"/>
                </a:solidFill>
              </a:rPr>
              <a:t>Make Precise</a:t>
            </a:r>
          </a:p>
          <a:p>
            <a:r>
              <a:rPr lang="en-US" b="1" dirty="0">
                <a:solidFill>
                  <a:schemeClr val="tx2">
                    <a:lumMod val="60000"/>
                    <a:lumOff val="40000"/>
                  </a:schemeClr>
                </a:solidFill>
              </a:rPr>
              <a:t>Establish the object</a:t>
            </a:r>
            <a:r>
              <a:rPr lang="en-US" dirty="0"/>
              <a:t>: Establish the clarified instance of student thinking as the object the class members will discuss</a:t>
            </a:r>
          </a:p>
          <a:p>
            <a:pPr lvl="1"/>
            <a:r>
              <a:rPr lang="en-US" dirty="0"/>
              <a:t>Name the object (Gamma’s Claim)</a:t>
            </a:r>
          </a:p>
          <a:p>
            <a:pPr lvl="1"/>
            <a:r>
              <a:rPr lang="en-US" dirty="0"/>
              <a:t>Establish what will we talk about. Will we talk about</a:t>
            </a:r>
          </a:p>
          <a:p>
            <a:pPr lvl="2"/>
            <a:r>
              <a:rPr lang="en-US" dirty="0"/>
              <a:t>what was said?</a:t>
            </a:r>
          </a:p>
          <a:p>
            <a:pPr lvl="2"/>
            <a:r>
              <a:rPr lang="en-US" dirty="0"/>
              <a:t>what was written?</a:t>
            </a:r>
          </a:p>
          <a:p>
            <a:pPr lvl="2"/>
            <a:r>
              <a:rPr lang="en-US" dirty="0"/>
              <a:t>a portion of what was said or written (reasoning vs solution)?</a:t>
            </a:r>
          </a:p>
          <a:p>
            <a:pPr lvl="2"/>
            <a:r>
              <a:rPr lang="en-US" dirty="0"/>
              <a:t>all of the above?</a:t>
            </a:r>
          </a:p>
        </p:txBody>
      </p:sp>
      <p:sp>
        <p:nvSpPr>
          <p:cNvPr id="8" name="Content Placeholder 2">
            <a:extLst>
              <a:ext uri="{FF2B5EF4-FFF2-40B4-BE49-F238E27FC236}">
                <a16:creationId xmlns:a16="http://schemas.microsoft.com/office/drawing/2014/main" id="{721C0204-B68B-F847-A20E-B9432BCC4CB6}"/>
              </a:ext>
            </a:extLst>
          </p:cNvPr>
          <p:cNvSpPr txBox="1">
            <a:spLocks/>
          </p:cNvSpPr>
          <p:nvPr/>
        </p:nvSpPr>
        <p:spPr>
          <a:xfrm>
            <a:off x="5738782" y="1221063"/>
            <a:ext cx="3394710" cy="5618380"/>
          </a:xfrm>
          <a:prstGeom prst="rect">
            <a:avLst/>
          </a:prstGeom>
          <a:solidFill>
            <a:schemeClr val="accent2">
              <a:lumMod val="40000"/>
              <a:lumOff val="60000"/>
            </a:schemeClr>
          </a:solidFill>
        </p:spPr>
        <p:txBody>
          <a:bodyPr vert="horz" lIns="91440" tIns="45720" rIns="91440" bIns="45720" rtlCol="0">
            <a:normAutofit fontScale="62500" lnSpcReduction="20000"/>
          </a:bodyPr>
          <a:lstStyle>
            <a:lvl1pPr marL="342900" indent="-342900" algn="l" defTabSz="457200" rtl="0" eaLnBrk="1" latinLnBrk="0" hangingPunct="1">
              <a:spcBef>
                <a:spcPct val="20000"/>
              </a:spcBef>
              <a:buFont typeface="Arial"/>
              <a:buChar char="•"/>
              <a:defRPr kumimoji="1" sz="28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kumimoji="1" sz="24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kumimoji="1" sz="20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kumimoji="1" sz="18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kumimoji="1" sz="18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lgn="ctr">
              <a:buNone/>
            </a:pPr>
            <a:r>
              <a:rPr lang="en-US" b="1" dirty="0">
                <a:solidFill>
                  <a:srgbClr val="921712"/>
                </a:solidFill>
              </a:rPr>
              <a:t>Grapple Toss</a:t>
            </a:r>
          </a:p>
          <a:p>
            <a:r>
              <a:rPr lang="en-US" b="1" dirty="0">
                <a:solidFill>
                  <a:schemeClr val="tx2">
                    <a:lumMod val="60000"/>
                    <a:lumOff val="40000"/>
                  </a:schemeClr>
                </a:solidFill>
              </a:rPr>
              <a:t>Object</a:t>
            </a:r>
            <a:r>
              <a:rPr lang="en-US" dirty="0"/>
              <a:t>: What is being tossed?</a:t>
            </a:r>
          </a:p>
          <a:p>
            <a:r>
              <a:rPr lang="en-US" b="1" dirty="0">
                <a:solidFill>
                  <a:schemeClr val="tx2">
                    <a:lumMod val="60000"/>
                    <a:lumOff val="40000"/>
                  </a:schemeClr>
                </a:solidFill>
              </a:rPr>
              <a:t>Action</a:t>
            </a:r>
            <a:r>
              <a:rPr lang="en-US" dirty="0"/>
              <a:t>: How will the students engage with the object?</a:t>
            </a:r>
          </a:p>
          <a:p>
            <a:pPr lvl="1"/>
            <a:r>
              <a:rPr lang="en-US" dirty="0"/>
              <a:t>General</a:t>
            </a:r>
          </a:p>
          <a:p>
            <a:pPr lvl="2"/>
            <a:r>
              <a:rPr lang="en-US" dirty="0"/>
              <a:t>What do you think about this [claim, solution, strategy]?</a:t>
            </a:r>
          </a:p>
          <a:p>
            <a:pPr lvl="2"/>
            <a:r>
              <a:rPr lang="en-US" dirty="0"/>
              <a:t>Do you agree or disagree with this [claim, solution, strategy]?</a:t>
            </a:r>
          </a:p>
          <a:p>
            <a:pPr lvl="1"/>
            <a:r>
              <a:rPr lang="en-US" dirty="0"/>
              <a:t>Specific</a:t>
            </a:r>
          </a:p>
          <a:p>
            <a:pPr lvl="2"/>
            <a:r>
              <a:rPr lang="en-US" dirty="0"/>
              <a:t>Will this strategy work in other situations?</a:t>
            </a:r>
          </a:p>
          <a:p>
            <a:pPr lvl="2"/>
            <a:r>
              <a:rPr lang="en-US" dirty="0"/>
              <a:t>How would you justify this claim?</a:t>
            </a:r>
          </a:p>
          <a:p>
            <a:pPr lvl="2"/>
            <a:r>
              <a:rPr lang="en-US" dirty="0"/>
              <a:t>Why does this strategy give us an incorrect solution?</a:t>
            </a:r>
          </a:p>
          <a:p>
            <a:pPr lvl="1"/>
            <a:r>
              <a:rPr lang="en-US" dirty="0"/>
              <a:t>Single clear action is best</a:t>
            </a:r>
          </a:p>
          <a:p>
            <a:pPr lvl="1"/>
            <a:r>
              <a:rPr lang="en-US" dirty="0"/>
              <a:t>Goal is to maximize the likelihood that students engage with the object rather than merely share their own solution or strategy</a:t>
            </a:r>
          </a:p>
        </p:txBody>
      </p:sp>
    </p:spTree>
    <p:extLst>
      <p:ext uri="{BB962C8B-B14F-4D97-AF65-F5344CB8AC3E}">
        <p14:creationId xmlns:p14="http://schemas.microsoft.com/office/powerpoint/2010/main" val="236377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xEl>
                                              <p:pRg st="5" end="5"/>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xEl>
                                              <p:pRg st="6" end="6"/>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bg/>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
                                            <p:txEl>
                                              <p:pRg st="4" end="4"/>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8">
                                            <p:txEl>
                                              <p:pRg st="7" end="7"/>
                                            </p:txEl>
                                          </p:spTgt>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8">
                                            <p:txEl>
                                              <p:pRg st="8" end="8"/>
                                            </p:txEl>
                                          </p:spTgt>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uiExpand="1" build="allAtOnce" animBg="1"/>
      <p:bldP spid="8" grpId="0" uiExpand="1" build="allAtOnce"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753" y="96620"/>
            <a:ext cx="6628380" cy="1143000"/>
          </a:xfrm>
        </p:spPr>
        <p:txBody>
          <a:bodyPr>
            <a:normAutofit/>
          </a:bodyPr>
          <a:lstStyle/>
          <a:p>
            <a:r>
              <a:rPr lang="en-US" altLang="ja-JP" i="1" dirty="0"/>
              <a:t>Example</a:t>
            </a:r>
            <a:endParaRPr kumimoji="1" lang="ja-JP" altLang="en-US" dirty="0"/>
          </a:p>
        </p:txBody>
      </p:sp>
      <p:sp>
        <p:nvSpPr>
          <p:cNvPr id="3" name="TextBox 2"/>
          <p:cNvSpPr txBox="1"/>
          <p:nvPr/>
        </p:nvSpPr>
        <p:spPr>
          <a:xfrm>
            <a:off x="8379023" y="1371621"/>
            <a:ext cx="615553" cy="5347252"/>
          </a:xfrm>
          <a:prstGeom prst="rect">
            <a:avLst/>
          </a:prstGeom>
          <a:noFill/>
        </p:spPr>
        <p:txBody>
          <a:bodyPr vert="vert" wrap="square" rtlCol="0">
            <a:spAutoFit/>
          </a:bodyPr>
          <a:lstStyle/>
          <a:p>
            <a:r>
              <a:rPr lang="en-US" sz="1400" dirty="0"/>
              <a:t>Scenarios created with </a:t>
            </a:r>
            <a:r>
              <a:rPr lang="en-US" sz="1400" dirty="0" err="1"/>
              <a:t>LessonSketch</a:t>
            </a:r>
            <a:r>
              <a:rPr lang="en-US" sz="1400" dirty="0"/>
              <a:t> © The Regents of the University of Michigan (</a:t>
            </a:r>
            <a:r>
              <a:rPr lang="en-US" sz="1400" dirty="0" err="1"/>
              <a:t>lessonsketch.org</a:t>
            </a:r>
            <a:r>
              <a:rPr lang="en-US" sz="1400" dirty="0"/>
              <a:t>)</a:t>
            </a:r>
          </a:p>
        </p:txBody>
      </p:sp>
      <p:sp>
        <p:nvSpPr>
          <p:cNvPr id="6" name="Content Placeholder 5">
            <a:extLst>
              <a:ext uri="{FF2B5EF4-FFF2-40B4-BE49-F238E27FC236}">
                <a16:creationId xmlns:a16="http://schemas.microsoft.com/office/drawing/2014/main" id="{28401BE2-1E83-2E4E-8340-982F1A2E92C9}"/>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563D2151-8025-9840-8E0B-97DB0F17CD2C}"/>
              </a:ext>
            </a:extLst>
          </p:cNvPr>
          <p:cNvPicPr>
            <a:picLocks noChangeAspect="1"/>
          </p:cNvPicPr>
          <p:nvPr/>
        </p:nvPicPr>
        <p:blipFill>
          <a:blip r:embed="rId2"/>
          <a:stretch>
            <a:fillRect/>
          </a:stretch>
        </p:blipFill>
        <p:spPr>
          <a:xfrm>
            <a:off x="0" y="1239621"/>
            <a:ext cx="8373547" cy="5618380"/>
          </a:xfrm>
          <a:prstGeom prst="rect">
            <a:avLst/>
          </a:prstGeom>
        </p:spPr>
      </p:pic>
      <p:sp>
        <p:nvSpPr>
          <p:cNvPr id="7" name="Cloud 6">
            <a:extLst>
              <a:ext uri="{FF2B5EF4-FFF2-40B4-BE49-F238E27FC236}">
                <a16:creationId xmlns:a16="http://schemas.microsoft.com/office/drawing/2014/main" id="{22599C4C-F29E-3B4B-8BD6-BECCBD53DFCA}"/>
              </a:ext>
            </a:extLst>
          </p:cNvPr>
          <p:cNvSpPr/>
          <p:nvPr/>
        </p:nvSpPr>
        <p:spPr>
          <a:xfrm>
            <a:off x="3889928" y="2343712"/>
            <a:ext cx="2429591" cy="1085288"/>
          </a:xfrm>
          <a:prstGeom prst="cloud">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Orchestrate</a:t>
            </a:r>
          </a:p>
        </p:txBody>
      </p:sp>
      <p:sp>
        <p:nvSpPr>
          <p:cNvPr id="8" name="Content Placeholder 2">
            <a:extLst>
              <a:ext uri="{FF2B5EF4-FFF2-40B4-BE49-F238E27FC236}">
                <a16:creationId xmlns:a16="http://schemas.microsoft.com/office/drawing/2014/main" id="{68016214-8A3A-8B43-B5B2-515D635C3335}"/>
              </a:ext>
            </a:extLst>
          </p:cNvPr>
          <p:cNvSpPr txBox="1">
            <a:spLocks/>
          </p:cNvSpPr>
          <p:nvPr/>
        </p:nvSpPr>
        <p:spPr>
          <a:xfrm>
            <a:off x="0" y="4479402"/>
            <a:ext cx="5416952" cy="2378597"/>
          </a:xfrm>
          <a:prstGeom prst="rect">
            <a:avLst/>
          </a:prstGeom>
          <a:solidFill>
            <a:schemeClr val="accent2">
              <a:lumMod val="40000"/>
              <a:lumOff val="60000"/>
            </a:schemeClr>
          </a:solidFill>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kumimoji="1" sz="28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kumimoji="1" sz="24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kumimoji="1" sz="20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kumimoji="1" sz="18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kumimoji="1" sz="18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lgn="ctr">
              <a:buNone/>
            </a:pPr>
            <a:r>
              <a:rPr lang="en-US" b="1" dirty="0">
                <a:solidFill>
                  <a:srgbClr val="921712"/>
                </a:solidFill>
              </a:rPr>
              <a:t>Orchestrate</a:t>
            </a:r>
          </a:p>
          <a:p>
            <a:r>
              <a:rPr lang="en-US" dirty="0"/>
              <a:t>Keep the </a:t>
            </a:r>
            <a:r>
              <a:rPr lang="en-US" b="1" dirty="0">
                <a:solidFill>
                  <a:schemeClr val="tx2">
                    <a:lumMod val="60000"/>
                    <a:lumOff val="40000"/>
                  </a:schemeClr>
                </a:solidFill>
              </a:rPr>
              <a:t>focus</a:t>
            </a:r>
            <a:r>
              <a:rPr lang="en-US" dirty="0"/>
              <a:t> on the MOST</a:t>
            </a:r>
          </a:p>
          <a:p>
            <a:pPr lvl="1"/>
            <a:r>
              <a:rPr lang="en-US" dirty="0"/>
              <a:t>Don’t collect new solutions or strategies</a:t>
            </a:r>
          </a:p>
          <a:p>
            <a:pPr lvl="1"/>
            <a:r>
              <a:rPr lang="en-US" dirty="0"/>
              <a:t>Beware of chaining ideas together and losing focus</a:t>
            </a:r>
          </a:p>
        </p:txBody>
      </p:sp>
    </p:spTree>
    <p:extLst>
      <p:ext uri="{BB962C8B-B14F-4D97-AF65-F5344CB8AC3E}">
        <p14:creationId xmlns:p14="http://schemas.microsoft.com/office/powerpoint/2010/main" val="301207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753" y="96620"/>
            <a:ext cx="6628380" cy="1143000"/>
          </a:xfrm>
        </p:spPr>
        <p:txBody>
          <a:bodyPr>
            <a:normAutofit/>
          </a:bodyPr>
          <a:lstStyle/>
          <a:p>
            <a:r>
              <a:rPr lang="en-US" altLang="ja-JP" i="1" dirty="0"/>
              <a:t>Example</a:t>
            </a:r>
            <a:endParaRPr kumimoji="1" lang="ja-JP" altLang="en-US" dirty="0"/>
          </a:p>
        </p:txBody>
      </p:sp>
      <p:sp>
        <p:nvSpPr>
          <p:cNvPr id="3" name="TextBox 2"/>
          <p:cNvSpPr txBox="1"/>
          <p:nvPr/>
        </p:nvSpPr>
        <p:spPr>
          <a:xfrm>
            <a:off x="8379023" y="1371621"/>
            <a:ext cx="615553" cy="5347252"/>
          </a:xfrm>
          <a:prstGeom prst="rect">
            <a:avLst/>
          </a:prstGeom>
          <a:noFill/>
        </p:spPr>
        <p:txBody>
          <a:bodyPr vert="vert" wrap="square" rtlCol="0">
            <a:spAutoFit/>
          </a:bodyPr>
          <a:lstStyle/>
          <a:p>
            <a:r>
              <a:rPr lang="en-US" sz="1400" dirty="0"/>
              <a:t>Scenarios created with </a:t>
            </a:r>
            <a:r>
              <a:rPr lang="en-US" sz="1400" dirty="0" err="1"/>
              <a:t>LessonSketch</a:t>
            </a:r>
            <a:r>
              <a:rPr lang="en-US" sz="1400" dirty="0"/>
              <a:t> © The Regents of the University of Michigan (</a:t>
            </a:r>
            <a:r>
              <a:rPr lang="en-US" sz="1400" dirty="0" err="1"/>
              <a:t>lessonsketch.org</a:t>
            </a:r>
            <a:r>
              <a:rPr lang="en-US" sz="1400" dirty="0"/>
              <a:t>)</a:t>
            </a:r>
          </a:p>
        </p:txBody>
      </p:sp>
      <p:sp>
        <p:nvSpPr>
          <p:cNvPr id="6" name="Content Placeholder 5">
            <a:extLst>
              <a:ext uri="{FF2B5EF4-FFF2-40B4-BE49-F238E27FC236}">
                <a16:creationId xmlns:a16="http://schemas.microsoft.com/office/drawing/2014/main" id="{28401BE2-1E83-2E4E-8340-982F1A2E92C9}"/>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AE52B33F-1AE2-5846-B972-4131D952EF47}"/>
              </a:ext>
            </a:extLst>
          </p:cNvPr>
          <p:cNvPicPr>
            <a:picLocks noChangeAspect="1"/>
          </p:cNvPicPr>
          <p:nvPr/>
        </p:nvPicPr>
        <p:blipFill>
          <a:blip r:embed="rId2"/>
          <a:stretch>
            <a:fillRect/>
          </a:stretch>
        </p:blipFill>
        <p:spPr>
          <a:xfrm>
            <a:off x="0" y="1239620"/>
            <a:ext cx="8405024" cy="5618380"/>
          </a:xfrm>
          <a:prstGeom prst="rect">
            <a:avLst/>
          </a:prstGeom>
        </p:spPr>
      </p:pic>
      <p:sp>
        <p:nvSpPr>
          <p:cNvPr id="7" name="Cloud 6">
            <a:extLst>
              <a:ext uri="{FF2B5EF4-FFF2-40B4-BE49-F238E27FC236}">
                <a16:creationId xmlns:a16="http://schemas.microsoft.com/office/drawing/2014/main" id="{79D5BC21-82E1-BB4F-B927-5D623D7D1F2C}"/>
              </a:ext>
            </a:extLst>
          </p:cNvPr>
          <p:cNvSpPr/>
          <p:nvPr/>
        </p:nvSpPr>
        <p:spPr>
          <a:xfrm>
            <a:off x="3999656" y="1371621"/>
            <a:ext cx="2429591" cy="1085288"/>
          </a:xfrm>
          <a:prstGeom prst="cloud">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Orchestrate</a:t>
            </a:r>
          </a:p>
        </p:txBody>
      </p:sp>
      <p:sp>
        <p:nvSpPr>
          <p:cNvPr id="8" name="Content Placeholder 2">
            <a:extLst>
              <a:ext uri="{FF2B5EF4-FFF2-40B4-BE49-F238E27FC236}">
                <a16:creationId xmlns:a16="http://schemas.microsoft.com/office/drawing/2014/main" id="{5DEB3DF4-CEF7-CF4E-90E6-6F0B55CFF4CE}"/>
              </a:ext>
            </a:extLst>
          </p:cNvPr>
          <p:cNvSpPr txBox="1">
            <a:spLocks/>
          </p:cNvSpPr>
          <p:nvPr/>
        </p:nvSpPr>
        <p:spPr>
          <a:xfrm>
            <a:off x="-1" y="3429000"/>
            <a:ext cx="4896091" cy="3429000"/>
          </a:xfrm>
          <a:prstGeom prst="rect">
            <a:avLst/>
          </a:prstGeom>
          <a:solidFill>
            <a:schemeClr val="accent2">
              <a:lumMod val="40000"/>
              <a:lumOff val="60000"/>
            </a:schemeClr>
          </a:solidFill>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kumimoji="1" sz="28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kumimoji="1" sz="24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kumimoji="1" sz="20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kumimoji="1" sz="18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kumimoji="1" sz="18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lgn="ctr">
              <a:buNone/>
            </a:pPr>
            <a:r>
              <a:rPr lang="en-US" b="1" dirty="0">
                <a:solidFill>
                  <a:srgbClr val="921712"/>
                </a:solidFill>
              </a:rPr>
              <a:t>Orchestrate</a:t>
            </a:r>
          </a:p>
          <a:p>
            <a:r>
              <a:rPr lang="en-US" dirty="0"/>
              <a:t>Keep the </a:t>
            </a:r>
            <a:r>
              <a:rPr lang="en-US" b="1" dirty="0">
                <a:solidFill>
                  <a:schemeClr val="tx2">
                    <a:lumMod val="60000"/>
                    <a:lumOff val="40000"/>
                  </a:schemeClr>
                </a:solidFill>
              </a:rPr>
              <a:t>focus</a:t>
            </a:r>
            <a:r>
              <a:rPr lang="en-US" dirty="0"/>
              <a:t> on the MOST</a:t>
            </a:r>
          </a:p>
          <a:p>
            <a:pPr lvl="1"/>
            <a:r>
              <a:rPr lang="en-US" dirty="0"/>
              <a:t>Don’t collect new solutions or strategies</a:t>
            </a:r>
          </a:p>
          <a:p>
            <a:pPr lvl="1"/>
            <a:r>
              <a:rPr lang="en-US" dirty="0"/>
              <a:t>Beware of chaining ideas together and losing focus</a:t>
            </a:r>
          </a:p>
          <a:p>
            <a:pPr lvl="1"/>
            <a:r>
              <a:rPr lang="en-US" dirty="0"/>
              <a:t>Refocus when needed</a:t>
            </a:r>
          </a:p>
          <a:p>
            <a:r>
              <a:rPr lang="en-US" b="1" dirty="0">
                <a:solidFill>
                  <a:schemeClr val="tx2">
                    <a:lumMod val="60000"/>
                    <a:lumOff val="40000"/>
                  </a:schemeClr>
                </a:solidFill>
              </a:rPr>
              <a:t>Connect</a:t>
            </a:r>
            <a:r>
              <a:rPr lang="en-US" dirty="0"/>
              <a:t> current thinking back to original MOST</a:t>
            </a:r>
          </a:p>
        </p:txBody>
      </p:sp>
    </p:spTree>
    <p:extLst>
      <p:ext uri="{BB962C8B-B14F-4D97-AF65-F5344CB8AC3E}">
        <p14:creationId xmlns:p14="http://schemas.microsoft.com/office/powerpoint/2010/main" val="414868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753" y="96620"/>
            <a:ext cx="6628380" cy="1143000"/>
          </a:xfrm>
        </p:spPr>
        <p:txBody>
          <a:bodyPr>
            <a:normAutofit/>
          </a:bodyPr>
          <a:lstStyle/>
          <a:p>
            <a:r>
              <a:rPr lang="en-US" altLang="ja-JP" i="1" dirty="0"/>
              <a:t>Example</a:t>
            </a:r>
            <a:endParaRPr kumimoji="1" lang="ja-JP" altLang="en-US" dirty="0"/>
          </a:p>
        </p:txBody>
      </p:sp>
      <p:sp>
        <p:nvSpPr>
          <p:cNvPr id="3" name="TextBox 2"/>
          <p:cNvSpPr txBox="1"/>
          <p:nvPr/>
        </p:nvSpPr>
        <p:spPr>
          <a:xfrm>
            <a:off x="8379023" y="1371621"/>
            <a:ext cx="615553" cy="5347252"/>
          </a:xfrm>
          <a:prstGeom prst="rect">
            <a:avLst/>
          </a:prstGeom>
          <a:noFill/>
        </p:spPr>
        <p:txBody>
          <a:bodyPr vert="vert" wrap="square" rtlCol="0">
            <a:spAutoFit/>
          </a:bodyPr>
          <a:lstStyle/>
          <a:p>
            <a:r>
              <a:rPr lang="en-US" sz="1400" dirty="0"/>
              <a:t>Scenarios created with </a:t>
            </a:r>
            <a:r>
              <a:rPr lang="en-US" sz="1400" dirty="0" err="1"/>
              <a:t>LessonSketch</a:t>
            </a:r>
            <a:r>
              <a:rPr lang="en-US" sz="1400" dirty="0"/>
              <a:t> © The Regents of the University of Michigan (</a:t>
            </a:r>
            <a:r>
              <a:rPr lang="en-US" sz="1400" dirty="0" err="1"/>
              <a:t>lessonsketch.org</a:t>
            </a:r>
            <a:r>
              <a:rPr lang="en-US" sz="1400" dirty="0"/>
              <a:t>)</a:t>
            </a:r>
          </a:p>
        </p:txBody>
      </p:sp>
      <p:sp>
        <p:nvSpPr>
          <p:cNvPr id="6" name="Content Placeholder 5">
            <a:extLst>
              <a:ext uri="{FF2B5EF4-FFF2-40B4-BE49-F238E27FC236}">
                <a16:creationId xmlns:a16="http://schemas.microsoft.com/office/drawing/2014/main" id="{28401BE2-1E83-2E4E-8340-982F1A2E92C9}"/>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F3AF3B06-F613-5140-9425-B3D2CE145E43}"/>
              </a:ext>
            </a:extLst>
          </p:cNvPr>
          <p:cNvPicPr>
            <a:picLocks noChangeAspect="1"/>
          </p:cNvPicPr>
          <p:nvPr/>
        </p:nvPicPr>
        <p:blipFill>
          <a:blip r:embed="rId2"/>
          <a:stretch>
            <a:fillRect/>
          </a:stretch>
        </p:blipFill>
        <p:spPr>
          <a:xfrm>
            <a:off x="0" y="1239621"/>
            <a:ext cx="8364745" cy="5618380"/>
          </a:xfrm>
          <a:prstGeom prst="rect">
            <a:avLst/>
          </a:prstGeom>
        </p:spPr>
      </p:pic>
      <p:sp>
        <p:nvSpPr>
          <p:cNvPr id="7" name="Cloud 6">
            <a:extLst>
              <a:ext uri="{FF2B5EF4-FFF2-40B4-BE49-F238E27FC236}">
                <a16:creationId xmlns:a16="http://schemas.microsoft.com/office/drawing/2014/main" id="{EE844701-5896-A448-A4B8-1D14579F7E20}"/>
              </a:ext>
            </a:extLst>
          </p:cNvPr>
          <p:cNvSpPr/>
          <p:nvPr/>
        </p:nvSpPr>
        <p:spPr>
          <a:xfrm>
            <a:off x="3763943" y="1468199"/>
            <a:ext cx="2429591" cy="1085288"/>
          </a:xfrm>
          <a:prstGeom prst="cloud">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Orchestrate</a:t>
            </a:r>
          </a:p>
        </p:txBody>
      </p:sp>
      <p:sp>
        <p:nvSpPr>
          <p:cNvPr id="8" name="Content Placeholder 2">
            <a:extLst>
              <a:ext uri="{FF2B5EF4-FFF2-40B4-BE49-F238E27FC236}">
                <a16:creationId xmlns:a16="http://schemas.microsoft.com/office/drawing/2014/main" id="{D4CBC596-4FD3-BB43-9A23-436952F48344}"/>
              </a:ext>
            </a:extLst>
          </p:cNvPr>
          <p:cNvSpPr txBox="1">
            <a:spLocks/>
          </p:cNvSpPr>
          <p:nvPr/>
        </p:nvSpPr>
        <p:spPr>
          <a:xfrm>
            <a:off x="-1" y="4143736"/>
            <a:ext cx="4896091" cy="2714263"/>
          </a:xfrm>
          <a:prstGeom prst="rect">
            <a:avLst/>
          </a:prstGeom>
          <a:solidFill>
            <a:schemeClr val="accent2">
              <a:lumMod val="40000"/>
              <a:lumOff val="60000"/>
            </a:schemeClr>
          </a:solidFill>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kumimoji="1" sz="28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kumimoji="1" sz="24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kumimoji="1" sz="20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kumimoji="1" sz="18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kumimoji="1" sz="18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lgn="ctr">
              <a:buNone/>
            </a:pPr>
            <a:r>
              <a:rPr lang="en-US" b="1" dirty="0">
                <a:solidFill>
                  <a:srgbClr val="921712"/>
                </a:solidFill>
              </a:rPr>
              <a:t>Orchestrate</a:t>
            </a:r>
          </a:p>
          <a:p>
            <a:r>
              <a:rPr lang="en-US" b="1" dirty="0">
                <a:solidFill>
                  <a:schemeClr val="tx2">
                    <a:lumMod val="60000"/>
                    <a:lumOff val="40000"/>
                  </a:schemeClr>
                </a:solidFill>
              </a:rPr>
              <a:t>Connect</a:t>
            </a:r>
            <a:r>
              <a:rPr lang="en-US" dirty="0"/>
              <a:t> current thinking back to the original MOST</a:t>
            </a:r>
          </a:p>
          <a:p>
            <a:r>
              <a:rPr lang="en-US" b="1" dirty="0">
                <a:solidFill>
                  <a:schemeClr val="tx2">
                    <a:lumMod val="60000"/>
                    <a:lumOff val="40000"/>
                  </a:schemeClr>
                </a:solidFill>
              </a:rPr>
              <a:t>Complex</a:t>
            </a:r>
            <a:r>
              <a:rPr lang="en-US" dirty="0"/>
              <a:t>: Synthesize, make precise, toss again</a:t>
            </a:r>
          </a:p>
        </p:txBody>
      </p:sp>
    </p:spTree>
    <p:extLst>
      <p:ext uri="{BB962C8B-B14F-4D97-AF65-F5344CB8AC3E}">
        <p14:creationId xmlns:p14="http://schemas.microsoft.com/office/powerpoint/2010/main" val="277706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uiExpand="1"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753" y="96620"/>
            <a:ext cx="6628380" cy="1143000"/>
          </a:xfrm>
        </p:spPr>
        <p:txBody>
          <a:bodyPr>
            <a:normAutofit/>
          </a:bodyPr>
          <a:lstStyle/>
          <a:p>
            <a:r>
              <a:rPr lang="en-US" altLang="ja-JP" i="1" dirty="0"/>
              <a:t>Example</a:t>
            </a:r>
            <a:endParaRPr kumimoji="1" lang="ja-JP" altLang="en-US" dirty="0"/>
          </a:p>
        </p:txBody>
      </p:sp>
      <p:sp>
        <p:nvSpPr>
          <p:cNvPr id="3" name="TextBox 2"/>
          <p:cNvSpPr txBox="1"/>
          <p:nvPr/>
        </p:nvSpPr>
        <p:spPr>
          <a:xfrm>
            <a:off x="8379023" y="1371621"/>
            <a:ext cx="615553" cy="5347252"/>
          </a:xfrm>
          <a:prstGeom prst="rect">
            <a:avLst/>
          </a:prstGeom>
          <a:noFill/>
        </p:spPr>
        <p:txBody>
          <a:bodyPr vert="vert" wrap="square" rtlCol="0">
            <a:spAutoFit/>
          </a:bodyPr>
          <a:lstStyle/>
          <a:p>
            <a:r>
              <a:rPr lang="en-US" sz="1400" dirty="0"/>
              <a:t>Scenarios created with </a:t>
            </a:r>
            <a:r>
              <a:rPr lang="en-US" sz="1400" dirty="0" err="1"/>
              <a:t>LessonSketch</a:t>
            </a:r>
            <a:r>
              <a:rPr lang="en-US" sz="1400" dirty="0"/>
              <a:t> © The Regents of the University of Michigan (</a:t>
            </a:r>
            <a:r>
              <a:rPr lang="en-US" sz="1400" dirty="0" err="1"/>
              <a:t>lessonsketch.org</a:t>
            </a:r>
            <a:r>
              <a:rPr lang="en-US" sz="1400" dirty="0"/>
              <a:t>)</a:t>
            </a:r>
          </a:p>
        </p:txBody>
      </p:sp>
      <p:sp>
        <p:nvSpPr>
          <p:cNvPr id="6" name="Content Placeholder 5">
            <a:extLst>
              <a:ext uri="{FF2B5EF4-FFF2-40B4-BE49-F238E27FC236}">
                <a16:creationId xmlns:a16="http://schemas.microsoft.com/office/drawing/2014/main" id="{28401BE2-1E83-2E4E-8340-982F1A2E92C9}"/>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3A6F4F2A-FBC5-664E-9026-D623BE2184E9}"/>
              </a:ext>
            </a:extLst>
          </p:cNvPr>
          <p:cNvPicPr>
            <a:picLocks noChangeAspect="1"/>
          </p:cNvPicPr>
          <p:nvPr/>
        </p:nvPicPr>
        <p:blipFill>
          <a:blip r:embed="rId2"/>
          <a:stretch>
            <a:fillRect/>
          </a:stretch>
        </p:blipFill>
        <p:spPr>
          <a:xfrm>
            <a:off x="0" y="1239620"/>
            <a:ext cx="8427570" cy="5618380"/>
          </a:xfrm>
          <a:prstGeom prst="rect">
            <a:avLst/>
          </a:prstGeom>
        </p:spPr>
      </p:pic>
      <p:sp>
        <p:nvSpPr>
          <p:cNvPr id="7" name="Cloud 6">
            <a:extLst>
              <a:ext uri="{FF2B5EF4-FFF2-40B4-BE49-F238E27FC236}">
                <a16:creationId xmlns:a16="http://schemas.microsoft.com/office/drawing/2014/main" id="{329B3DCA-F54E-9F43-A5E3-50C98B012736}"/>
              </a:ext>
            </a:extLst>
          </p:cNvPr>
          <p:cNvSpPr/>
          <p:nvPr/>
        </p:nvSpPr>
        <p:spPr>
          <a:xfrm>
            <a:off x="4387768" y="1764592"/>
            <a:ext cx="2429591" cy="1085288"/>
          </a:xfrm>
          <a:prstGeom prst="cloud">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Orchestrate</a:t>
            </a:r>
          </a:p>
        </p:txBody>
      </p:sp>
      <p:sp>
        <p:nvSpPr>
          <p:cNvPr id="8" name="Cloud 7">
            <a:extLst>
              <a:ext uri="{FF2B5EF4-FFF2-40B4-BE49-F238E27FC236}">
                <a16:creationId xmlns:a16="http://schemas.microsoft.com/office/drawing/2014/main" id="{E8659F4D-0838-AA44-AAD2-A89F388DEA8B}"/>
              </a:ext>
            </a:extLst>
          </p:cNvPr>
          <p:cNvSpPr/>
          <p:nvPr/>
        </p:nvSpPr>
        <p:spPr>
          <a:xfrm>
            <a:off x="5564016" y="2777893"/>
            <a:ext cx="2429591" cy="1085288"/>
          </a:xfrm>
          <a:prstGeom prst="cloud">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Make Explicit</a:t>
            </a:r>
          </a:p>
        </p:txBody>
      </p:sp>
      <p:sp>
        <p:nvSpPr>
          <p:cNvPr id="9" name="Content Placeholder 2">
            <a:extLst>
              <a:ext uri="{FF2B5EF4-FFF2-40B4-BE49-F238E27FC236}">
                <a16:creationId xmlns:a16="http://schemas.microsoft.com/office/drawing/2014/main" id="{23FBBFA3-E542-6D4A-AFA4-DAF04766982C}"/>
              </a:ext>
            </a:extLst>
          </p:cNvPr>
          <p:cNvSpPr txBox="1">
            <a:spLocks/>
          </p:cNvSpPr>
          <p:nvPr/>
        </p:nvSpPr>
        <p:spPr>
          <a:xfrm>
            <a:off x="-1" y="4143736"/>
            <a:ext cx="4387769" cy="2714263"/>
          </a:xfrm>
          <a:prstGeom prst="rect">
            <a:avLst/>
          </a:prstGeom>
          <a:solidFill>
            <a:schemeClr val="accent2">
              <a:lumMod val="40000"/>
              <a:lumOff val="6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kumimoji="1" sz="28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kumimoji="1" sz="24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kumimoji="1" sz="20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kumimoji="1" sz="18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kumimoji="1" sz="18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lgn="ctr">
              <a:buNone/>
            </a:pPr>
            <a:r>
              <a:rPr lang="en-US" b="1" dirty="0">
                <a:solidFill>
                  <a:srgbClr val="921712"/>
                </a:solidFill>
              </a:rPr>
              <a:t>Orchestrate</a:t>
            </a:r>
          </a:p>
          <a:p>
            <a:r>
              <a:rPr lang="en-US" b="1" dirty="0">
                <a:solidFill>
                  <a:schemeClr val="tx2">
                    <a:lumMod val="60000"/>
                    <a:lumOff val="40000"/>
                  </a:schemeClr>
                </a:solidFill>
              </a:rPr>
              <a:t>Check in </a:t>
            </a:r>
            <a:r>
              <a:rPr lang="en-US" dirty="0"/>
              <a:t>with respect to making sense of the MOST</a:t>
            </a:r>
          </a:p>
          <a:p>
            <a:pPr lvl="1"/>
            <a:r>
              <a:rPr lang="en-US" dirty="0"/>
              <a:t>Are students ready to make explicit?</a:t>
            </a:r>
          </a:p>
        </p:txBody>
      </p:sp>
      <p:sp>
        <p:nvSpPr>
          <p:cNvPr id="10" name="Cloud 9">
            <a:extLst>
              <a:ext uri="{FF2B5EF4-FFF2-40B4-BE49-F238E27FC236}">
                <a16:creationId xmlns:a16="http://schemas.microsoft.com/office/drawing/2014/main" id="{DE4790B9-3464-C442-A4F7-7E5A9840AE8E}"/>
              </a:ext>
            </a:extLst>
          </p:cNvPr>
          <p:cNvSpPr/>
          <p:nvPr/>
        </p:nvSpPr>
        <p:spPr>
          <a:xfrm>
            <a:off x="1909786" y="2962725"/>
            <a:ext cx="7385553" cy="1525296"/>
          </a:xfrm>
          <a:prstGeom prst="cloud">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Mathematically Significant Idea</a:t>
            </a:r>
          </a:p>
          <a:p>
            <a:pPr algn="ctr"/>
            <a:r>
              <a:rPr lang="en-US" dirty="0">
                <a:solidFill>
                  <a:schemeClr val="tx1"/>
                </a:solidFill>
              </a:rPr>
              <a:t>All possible values within a domain must be considered to determine relative values of variable expressions.</a:t>
            </a:r>
          </a:p>
        </p:txBody>
      </p:sp>
    </p:spTree>
    <p:extLst>
      <p:ext uri="{BB962C8B-B14F-4D97-AF65-F5344CB8AC3E}">
        <p14:creationId xmlns:p14="http://schemas.microsoft.com/office/powerpoint/2010/main" val="72562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uiExpand="1" build="p"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753" y="96620"/>
            <a:ext cx="6628380" cy="1143000"/>
          </a:xfrm>
        </p:spPr>
        <p:txBody>
          <a:bodyPr>
            <a:normAutofit/>
          </a:bodyPr>
          <a:lstStyle/>
          <a:p>
            <a:r>
              <a:rPr lang="en-US" altLang="ja-JP" i="1" dirty="0"/>
              <a:t>Example</a:t>
            </a:r>
            <a:endParaRPr kumimoji="1" lang="ja-JP" altLang="en-US" dirty="0"/>
          </a:p>
        </p:txBody>
      </p:sp>
      <p:sp>
        <p:nvSpPr>
          <p:cNvPr id="3" name="TextBox 2"/>
          <p:cNvSpPr txBox="1"/>
          <p:nvPr/>
        </p:nvSpPr>
        <p:spPr>
          <a:xfrm>
            <a:off x="8379023" y="1371621"/>
            <a:ext cx="615553" cy="5347252"/>
          </a:xfrm>
          <a:prstGeom prst="rect">
            <a:avLst/>
          </a:prstGeom>
          <a:noFill/>
        </p:spPr>
        <p:txBody>
          <a:bodyPr vert="vert" wrap="square" rtlCol="0">
            <a:spAutoFit/>
          </a:bodyPr>
          <a:lstStyle/>
          <a:p>
            <a:r>
              <a:rPr lang="en-US" sz="1400" dirty="0"/>
              <a:t>Scenarios created with </a:t>
            </a:r>
            <a:r>
              <a:rPr lang="en-US" sz="1400" dirty="0" err="1"/>
              <a:t>LessonSketch</a:t>
            </a:r>
            <a:r>
              <a:rPr lang="en-US" sz="1400" dirty="0"/>
              <a:t> © The Regents of the University of Michigan (</a:t>
            </a:r>
            <a:r>
              <a:rPr lang="en-US" sz="1400" dirty="0" err="1"/>
              <a:t>lessonsketch.org</a:t>
            </a:r>
            <a:r>
              <a:rPr lang="en-US" sz="1400" dirty="0"/>
              <a:t>)</a:t>
            </a:r>
          </a:p>
        </p:txBody>
      </p:sp>
      <p:sp>
        <p:nvSpPr>
          <p:cNvPr id="6" name="Content Placeholder 5">
            <a:extLst>
              <a:ext uri="{FF2B5EF4-FFF2-40B4-BE49-F238E27FC236}">
                <a16:creationId xmlns:a16="http://schemas.microsoft.com/office/drawing/2014/main" id="{28401BE2-1E83-2E4E-8340-982F1A2E92C9}"/>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56CAF5E2-EA0B-A049-8C38-5E13FE184A35}"/>
              </a:ext>
            </a:extLst>
          </p:cNvPr>
          <p:cNvPicPr>
            <a:picLocks noChangeAspect="1"/>
          </p:cNvPicPr>
          <p:nvPr/>
        </p:nvPicPr>
        <p:blipFill>
          <a:blip r:embed="rId3"/>
          <a:stretch>
            <a:fillRect/>
          </a:stretch>
        </p:blipFill>
        <p:spPr>
          <a:xfrm>
            <a:off x="0" y="1239620"/>
            <a:ext cx="8427570" cy="5618380"/>
          </a:xfrm>
          <a:prstGeom prst="rect">
            <a:avLst/>
          </a:prstGeom>
        </p:spPr>
      </p:pic>
      <p:sp>
        <p:nvSpPr>
          <p:cNvPr id="7" name="Cloud 6">
            <a:extLst>
              <a:ext uri="{FF2B5EF4-FFF2-40B4-BE49-F238E27FC236}">
                <a16:creationId xmlns:a16="http://schemas.microsoft.com/office/drawing/2014/main" id="{CB01D3DF-4098-8A45-872F-8851FE9A1F49}"/>
              </a:ext>
            </a:extLst>
          </p:cNvPr>
          <p:cNvSpPr/>
          <p:nvPr/>
        </p:nvSpPr>
        <p:spPr>
          <a:xfrm>
            <a:off x="2549147" y="1297332"/>
            <a:ext cx="2429591" cy="1085288"/>
          </a:xfrm>
          <a:prstGeom prst="cloud">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Make Explicit</a:t>
            </a:r>
          </a:p>
        </p:txBody>
      </p:sp>
      <p:sp>
        <p:nvSpPr>
          <p:cNvPr id="8" name="Cloud 7">
            <a:extLst>
              <a:ext uri="{FF2B5EF4-FFF2-40B4-BE49-F238E27FC236}">
                <a16:creationId xmlns:a16="http://schemas.microsoft.com/office/drawing/2014/main" id="{4CFCB518-266A-3B40-8AB9-C01E24EF543A}"/>
              </a:ext>
            </a:extLst>
          </p:cNvPr>
          <p:cNvSpPr/>
          <p:nvPr/>
        </p:nvSpPr>
        <p:spPr>
          <a:xfrm>
            <a:off x="6281482" y="4533092"/>
            <a:ext cx="2429591" cy="1085288"/>
          </a:xfrm>
          <a:prstGeom prst="cloud">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Move On</a:t>
            </a:r>
          </a:p>
        </p:txBody>
      </p:sp>
      <p:sp>
        <p:nvSpPr>
          <p:cNvPr id="9" name="Content Placeholder 2">
            <a:extLst>
              <a:ext uri="{FF2B5EF4-FFF2-40B4-BE49-F238E27FC236}">
                <a16:creationId xmlns:a16="http://schemas.microsoft.com/office/drawing/2014/main" id="{93D145B2-F0F2-764D-A31C-744FAD382A80}"/>
              </a:ext>
            </a:extLst>
          </p:cNvPr>
          <p:cNvSpPr txBox="1">
            <a:spLocks/>
          </p:cNvSpPr>
          <p:nvPr/>
        </p:nvSpPr>
        <p:spPr>
          <a:xfrm>
            <a:off x="-24273" y="3877519"/>
            <a:ext cx="5128708" cy="2980480"/>
          </a:xfrm>
          <a:prstGeom prst="rect">
            <a:avLst/>
          </a:prstGeom>
          <a:solidFill>
            <a:schemeClr val="accent2">
              <a:lumMod val="40000"/>
              <a:lumOff val="60000"/>
            </a:schemeClr>
          </a:solidFill>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kumimoji="1" sz="28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kumimoji="1" sz="24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kumimoji="1" sz="20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kumimoji="1" sz="18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kumimoji="1" sz="18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lgn="ctr">
              <a:buNone/>
            </a:pPr>
            <a:r>
              <a:rPr lang="en-US" b="1" dirty="0">
                <a:solidFill>
                  <a:srgbClr val="921712"/>
                </a:solidFill>
              </a:rPr>
              <a:t>Make Explicit</a:t>
            </a:r>
          </a:p>
          <a:p>
            <a:r>
              <a:rPr lang="en-US" dirty="0"/>
              <a:t>Goal is to </a:t>
            </a:r>
            <a:r>
              <a:rPr lang="en-US" b="1" dirty="0">
                <a:solidFill>
                  <a:schemeClr val="tx2">
                    <a:lumMod val="60000"/>
                    <a:lumOff val="40000"/>
                  </a:schemeClr>
                </a:solidFill>
              </a:rPr>
              <a:t>abstract the mathematics </a:t>
            </a:r>
            <a:r>
              <a:rPr lang="en-US" dirty="0"/>
              <a:t>that underlies the MOST</a:t>
            </a:r>
          </a:p>
          <a:p>
            <a:r>
              <a:rPr lang="en-US" b="1" dirty="0">
                <a:solidFill>
                  <a:schemeClr val="tx2">
                    <a:lumMod val="60000"/>
                    <a:lumOff val="40000"/>
                  </a:schemeClr>
                </a:solidFill>
              </a:rPr>
              <a:t>Resolve</a:t>
            </a:r>
            <a:r>
              <a:rPr lang="en-US" dirty="0"/>
              <a:t> the MOST</a:t>
            </a:r>
          </a:p>
          <a:p>
            <a:pPr lvl="1"/>
            <a:r>
              <a:rPr lang="en-US" dirty="0"/>
              <a:t>different than resolving the overall task</a:t>
            </a:r>
          </a:p>
        </p:txBody>
      </p:sp>
    </p:spTree>
    <p:extLst>
      <p:ext uri="{BB962C8B-B14F-4D97-AF65-F5344CB8AC3E}">
        <p14:creationId xmlns:p14="http://schemas.microsoft.com/office/powerpoint/2010/main" val="3372069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900" y="1593354"/>
            <a:ext cx="8617351" cy="1400537"/>
          </a:xfrm>
        </p:spPr>
        <p:txBody>
          <a:bodyPr>
            <a:normAutofit fontScale="92500"/>
          </a:bodyPr>
          <a:lstStyle/>
          <a:p>
            <a:pPr marL="0" indent="0" algn="ctr">
              <a:buNone/>
            </a:pPr>
            <a:r>
              <a:rPr lang="en-US" sz="2400" i="1" dirty="0">
                <a:latin typeface="Calisto MT" charset="0"/>
                <a:ea typeface="Calisto MT" charset="0"/>
                <a:cs typeface="Calisto MT" charset="0"/>
              </a:rPr>
              <a:t>Making student thinking (of a MOST) an object of consideration for the class </a:t>
            </a:r>
          </a:p>
          <a:p>
            <a:pPr marL="0" indent="0" algn="ctr">
              <a:buNone/>
            </a:pPr>
            <a:r>
              <a:rPr lang="en-US" sz="2400" i="1" dirty="0">
                <a:latin typeface="Calisto MT" charset="0"/>
                <a:ea typeface="Calisto MT" charset="0"/>
                <a:cs typeface="Calisto MT" charset="0"/>
              </a:rPr>
              <a:t>in order to engage the class in making sense of that thinking </a:t>
            </a:r>
          </a:p>
          <a:p>
            <a:pPr marL="0" indent="0" algn="ctr">
              <a:buNone/>
            </a:pPr>
            <a:r>
              <a:rPr lang="en-US" sz="2400" i="1" dirty="0">
                <a:latin typeface="Calisto MT" charset="0"/>
                <a:ea typeface="Calisto MT" charset="0"/>
                <a:cs typeface="Calisto MT" charset="0"/>
              </a:rPr>
              <a:t>to better understand an important mathematical idea</a:t>
            </a:r>
            <a:r>
              <a:rPr lang="en-US" sz="1800" i="1" dirty="0">
                <a:latin typeface="Calisto MT" charset="0"/>
                <a:ea typeface="Calisto MT" charset="0"/>
                <a:cs typeface="Calisto MT" charset="0"/>
              </a:rPr>
              <a:t>.</a:t>
            </a:r>
          </a:p>
        </p:txBody>
      </p:sp>
      <p:sp>
        <p:nvSpPr>
          <p:cNvPr id="4" name="Title 5"/>
          <p:cNvSpPr txBox="1">
            <a:spLocks/>
          </p:cNvSpPr>
          <p:nvPr/>
        </p:nvSpPr>
        <p:spPr>
          <a:xfrm>
            <a:off x="0" y="1"/>
            <a:ext cx="7036904" cy="1219200"/>
          </a:xfrm>
          <a:prstGeom prst="rect">
            <a:avLst/>
          </a:prstGeom>
        </p:spPr>
        <p:txBody>
          <a:bodyPr vert="horz" lIns="91440" tIns="45720" rIns="91440" bIns="45720" rtlCol="0" anchor="ctr">
            <a:noAutofit/>
          </a:bodyPr>
          <a:lstStyle>
            <a:lvl1pPr algn="l" defTabSz="457200" rtl="0" eaLnBrk="1" latinLnBrk="0" hangingPunct="1">
              <a:spcBef>
                <a:spcPct val="0"/>
              </a:spcBef>
              <a:buNone/>
              <a:defRPr kumimoji="1" sz="4400" kern="1200">
                <a:solidFill>
                  <a:schemeClr val="tx1"/>
                </a:solidFill>
                <a:latin typeface="Calisto MT"/>
                <a:ea typeface="+mj-ea"/>
                <a:cs typeface="Calisto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sz="3600" b="0" i="0" u="none" strike="noStrike" kern="1200" cap="none" spc="0" normalizeH="0" baseline="0" noProof="0" dirty="0">
                <a:ln>
                  <a:noFill/>
                </a:ln>
                <a:solidFill>
                  <a:prstClr val="black"/>
                </a:solidFill>
                <a:effectLst/>
                <a:uLnTx/>
                <a:uFillTx/>
                <a:latin typeface="Calisto MT" charset="0"/>
                <a:ea typeface="Calisto MT" charset="0"/>
                <a:cs typeface="Calisto MT" charset="0"/>
              </a:rPr>
              <a:t>The teaching practice of building (on MOSTs)</a:t>
            </a:r>
          </a:p>
        </p:txBody>
      </p:sp>
      <p:sp>
        <p:nvSpPr>
          <p:cNvPr id="7" name="TextBox 6"/>
          <p:cNvSpPr txBox="1"/>
          <p:nvPr/>
        </p:nvSpPr>
        <p:spPr>
          <a:xfrm>
            <a:off x="132444" y="3275815"/>
            <a:ext cx="8902263" cy="3000821"/>
          </a:xfrm>
          <a:prstGeom prst="rect">
            <a:avLst/>
          </a:prstGeom>
          <a:noFill/>
        </p:spPr>
        <p:txBody>
          <a:bodyPr wrap="square" rtlCol="0">
            <a:spAutoFit/>
          </a:bodyPr>
          <a:lstStyle/>
          <a:p>
            <a:pPr marL="346094" marR="0" lvl="0" indent="-346094" algn="l" defTabSz="457200" rtl="0" eaLnBrk="1" fontAlgn="t" latinLnBrk="0" hangingPunct="1">
              <a:lnSpc>
                <a:spcPct val="100000"/>
              </a:lnSpc>
              <a:spcBef>
                <a:spcPts val="0"/>
              </a:spcBef>
              <a:spcAft>
                <a:spcPts val="0"/>
              </a:spcAft>
              <a:buClrTx/>
              <a:buSzTx/>
              <a:buFontTx/>
              <a:buNone/>
              <a:tabLst/>
              <a:defRPr/>
            </a:pPr>
            <a:r>
              <a:rPr kumimoji="1" lang="en-US" sz="2100" b="0" i="0" u="none" strike="noStrike" kern="1200" cap="none" spc="0" normalizeH="0" baseline="0" noProof="0" dirty="0">
                <a:ln>
                  <a:noFill/>
                </a:ln>
                <a:solidFill>
                  <a:prstClr val="black"/>
                </a:solidFill>
                <a:effectLst/>
                <a:uLnTx/>
                <a:uFillTx/>
                <a:latin typeface="Calisto MT" charset="0"/>
                <a:ea typeface="Calisto MT" charset="0"/>
                <a:cs typeface="Calisto MT" charset="0"/>
              </a:rPr>
              <a:t> 0	</a:t>
            </a:r>
            <a:r>
              <a:rPr kumimoji="1" lang="en-US" sz="2100" b="0" i="0" u="none" strike="noStrike" kern="1200" cap="none" spc="0" normalizeH="0" baseline="0" noProof="0" dirty="0">
                <a:ln>
                  <a:noFill/>
                </a:ln>
                <a:solidFill>
                  <a:srgbClr val="C00000"/>
                </a:solidFill>
                <a:effectLst/>
                <a:uLnTx/>
                <a:uFillTx/>
                <a:latin typeface="Calisto MT" charset="0"/>
                <a:ea typeface="Calisto MT" charset="0"/>
                <a:cs typeface="Calisto MT" charset="0"/>
              </a:rPr>
              <a:t>Elicit:</a:t>
            </a:r>
            <a:r>
              <a:rPr kumimoji="1" lang="en-US" sz="2100" b="0" i="0" u="none" strike="noStrike" kern="1200" cap="none" spc="0" normalizeH="0" baseline="0" noProof="0" dirty="0">
                <a:ln>
                  <a:noFill/>
                </a:ln>
                <a:solidFill>
                  <a:prstClr val="black"/>
                </a:solidFill>
                <a:effectLst/>
                <a:uLnTx/>
                <a:uFillTx/>
                <a:latin typeface="Calisto MT" charset="0"/>
                <a:ea typeface="Calisto MT" charset="0"/>
                <a:cs typeface="Calisto MT" charset="0"/>
              </a:rPr>
              <a:t> Invite/allow students to share their mathematical thinking</a:t>
            </a:r>
          </a:p>
          <a:p>
            <a:pPr marL="346094" marR="0" lvl="0" indent="-346094" algn="l" defTabSz="457200" rtl="0" eaLnBrk="1" fontAlgn="t" latinLnBrk="0" hangingPunct="1">
              <a:lnSpc>
                <a:spcPct val="100000"/>
              </a:lnSpc>
              <a:spcBef>
                <a:spcPts val="0"/>
              </a:spcBef>
              <a:spcAft>
                <a:spcPts val="0"/>
              </a:spcAft>
              <a:buClrTx/>
              <a:buSzTx/>
              <a:buFontTx/>
              <a:buNone/>
              <a:tabLst/>
              <a:defRPr/>
            </a:pPr>
            <a:r>
              <a:rPr kumimoji="1" lang="en-US" sz="2100" b="0" i="0" u="none" strike="noStrike" kern="1200" cap="none" spc="0" normalizeH="0" baseline="0" noProof="0" dirty="0">
                <a:ln>
                  <a:noFill/>
                </a:ln>
                <a:solidFill>
                  <a:prstClr val="black"/>
                </a:solidFill>
                <a:effectLst/>
                <a:uLnTx/>
                <a:uFillTx/>
                <a:latin typeface="Calisto MT" charset="0"/>
                <a:ea typeface="Calisto MT" charset="0"/>
                <a:cs typeface="Calisto MT" charset="0"/>
              </a:rPr>
              <a:t>.5	</a:t>
            </a:r>
            <a:r>
              <a:rPr kumimoji="1" lang="en-US" sz="2100" b="0" i="0" u="none" strike="noStrike" kern="1200" cap="none" spc="0" normalizeH="0" baseline="0" noProof="0" dirty="0">
                <a:ln>
                  <a:noFill/>
                </a:ln>
                <a:solidFill>
                  <a:srgbClr val="C00000"/>
                </a:solidFill>
                <a:effectLst/>
                <a:uLnTx/>
                <a:uFillTx/>
                <a:latin typeface="Calisto MT" charset="0"/>
                <a:ea typeface="Calisto MT" charset="0"/>
                <a:cs typeface="Calisto MT" charset="0"/>
              </a:rPr>
              <a:t>Recognize:</a:t>
            </a:r>
            <a:r>
              <a:rPr kumimoji="1" lang="en-US" sz="2100" b="0" i="0" u="none" strike="noStrike" kern="1200" cap="none" spc="0" normalizeH="0" baseline="0" noProof="0" dirty="0">
                <a:ln>
                  <a:noFill/>
                </a:ln>
                <a:solidFill>
                  <a:prstClr val="black"/>
                </a:solidFill>
                <a:effectLst/>
                <a:uLnTx/>
                <a:uFillTx/>
                <a:latin typeface="Calisto MT" charset="0"/>
                <a:ea typeface="Calisto MT" charset="0"/>
                <a:cs typeface="Calisto MT" charset="0"/>
              </a:rPr>
              <a:t> (Recognize a MOST)</a:t>
            </a:r>
          </a:p>
          <a:p>
            <a:pPr marL="346094" marR="0" lvl="0" indent="-346094" algn="l" defTabSz="457200" rtl="0" eaLnBrk="1" fontAlgn="t" latinLnBrk="0" hangingPunct="1">
              <a:lnSpc>
                <a:spcPct val="100000"/>
              </a:lnSpc>
              <a:spcBef>
                <a:spcPts val="0"/>
              </a:spcBef>
              <a:spcAft>
                <a:spcPts val="0"/>
              </a:spcAft>
              <a:buClrTx/>
              <a:buSzTx/>
              <a:buFontTx/>
              <a:buNone/>
              <a:tabLst/>
              <a:defRPr/>
            </a:pPr>
            <a:r>
              <a:rPr kumimoji="1" lang="en-US" sz="2100" b="0" i="0" u="none" strike="noStrike" kern="1200" cap="none" spc="0" normalizeH="0" baseline="0" noProof="0" dirty="0">
                <a:ln>
                  <a:noFill/>
                </a:ln>
                <a:solidFill>
                  <a:prstClr val="black"/>
                </a:solidFill>
                <a:effectLst/>
                <a:uLnTx/>
                <a:uFillTx/>
                <a:latin typeface="Calisto MT" charset="0"/>
                <a:ea typeface="Calisto MT" charset="0"/>
                <a:cs typeface="Calisto MT" charset="0"/>
              </a:rPr>
              <a:t> 1	</a:t>
            </a:r>
            <a:r>
              <a:rPr kumimoji="1" lang="en-US" sz="2100" b="0" i="0" u="none" strike="noStrike" kern="1200" cap="none" spc="0" normalizeH="0" baseline="0" noProof="0" dirty="0">
                <a:ln>
                  <a:noFill/>
                </a:ln>
                <a:solidFill>
                  <a:srgbClr val="C00000"/>
                </a:solidFill>
                <a:effectLst/>
                <a:uLnTx/>
                <a:uFillTx/>
                <a:latin typeface="Calisto MT" charset="0"/>
                <a:ea typeface="Calisto MT" charset="0"/>
                <a:cs typeface="Calisto MT" charset="0"/>
              </a:rPr>
              <a:t>Make Precise:</a:t>
            </a:r>
            <a:r>
              <a:rPr kumimoji="1" lang="en-US" sz="2100" b="0" i="0" u="none" strike="noStrike" kern="1200" cap="none" spc="0" normalizeH="0" baseline="0" noProof="0" dirty="0">
                <a:ln>
                  <a:noFill/>
                </a:ln>
                <a:solidFill>
                  <a:prstClr val="black"/>
                </a:solidFill>
                <a:effectLst/>
                <a:uLnTx/>
                <a:uFillTx/>
                <a:latin typeface="Calisto MT" charset="0"/>
                <a:ea typeface="Calisto MT" charset="0"/>
                <a:cs typeface="Calisto MT" charset="0"/>
              </a:rPr>
              <a:t> </a:t>
            </a:r>
            <a:r>
              <a:rPr kumimoji="1" lang="en-US" sz="2100" b="0" i="0" u="none" strike="noStrike" kern="1200" cap="none" spc="0" normalizeH="0" baseline="0" noProof="0" dirty="0">
                <a:ln>
                  <a:noFill/>
                </a:ln>
                <a:effectLst/>
                <a:uLnTx/>
                <a:uFillTx/>
                <a:latin typeface="Calisto MT" charset="0"/>
                <a:ea typeface="Calisto MT" charset="0"/>
                <a:cs typeface="Calisto MT" charset="0"/>
              </a:rPr>
              <a:t>Make the object </a:t>
            </a:r>
            <a:r>
              <a:rPr kumimoji="0" lang="en-US" sz="2100" b="0" i="0" u="none" strike="noStrike" kern="1200" cap="none" spc="0" normalizeH="0" baseline="0" noProof="0" dirty="0">
                <a:ln>
                  <a:noFill/>
                </a:ln>
                <a:effectLst/>
                <a:uLnTx/>
                <a:uFillTx/>
                <a:latin typeface="Calisto MT" charset="0"/>
                <a:ea typeface="Calisto MT" charset="0"/>
                <a:cs typeface="Calisto MT" charset="0"/>
              </a:rPr>
              <a:t>to be considered </a:t>
            </a:r>
            <a:r>
              <a:rPr kumimoji="1" lang="en-US" sz="2100" b="0" i="0" u="none" strike="noStrike" kern="1200" cap="none" spc="0" normalizeH="0" baseline="0" noProof="0" dirty="0">
                <a:ln>
                  <a:noFill/>
                </a:ln>
                <a:effectLst/>
                <a:uLnTx/>
                <a:uFillTx/>
                <a:latin typeface="Calisto MT" charset="0"/>
                <a:ea typeface="Calisto MT" charset="0"/>
                <a:cs typeface="Calisto MT" charset="0"/>
              </a:rPr>
              <a:t>clear</a:t>
            </a:r>
          </a:p>
          <a:p>
            <a:pPr marL="346094" marR="0" lvl="0" indent="-346094" algn="l" defTabSz="457200" rtl="0" eaLnBrk="1" fontAlgn="t" latinLnBrk="0" hangingPunct="1">
              <a:lnSpc>
                <a:spcPct val="100000"/>
              </a:lnSpc>
              <a:spcBef>
                <a:spcPts val="0"/>
              </a:spcBef>
              <a:spcAft>
                <a:spcPts val="0"/>
              </a:spcAft>
              <a:buClrTx/>
              <a:buSzTx/>
              <a:buFontTx/>
              <a:buNone/>
              <a:tabLst/>
              <a:defRPr/>
            </a:pPr>
            <a:r>
              <a:rPr kumimoji="1" lang="en-US" sz="2100" b="0" i="0" u="none" strike="noStrike" kern="1200" cap="none" spc="0" normalizeH="0" baseline="0" noProof="0" dirty="0">
                <a:ln>
                  <a:noFill/>
                </a:ln>
                <a:solidFill>
                  <a:prstClr val="black"/>
                </a:solidFill>
                <a:effectLst/>
                <a:uLnTx/>
                <a:uFillTx/>
                <a:latin typeface="Calisto MT" charset="0"/>
                <a:ea typeface="Calisto MT" charset="0"/>
                <a:cs typeface="Calisto MT" charset="0"/>
              </a:rPr>
              <a:t> 2	</a:t>
            </a:r>
            <a:r>
              <a:rPr kumimoji="1" lang="en-US" sz="2100" b="0" i="0" u="none" strike="noStrike" kern="1200" cap="none" spc="0" normalizeH="0" baseline="0" noProof="0" dirty="0">
                <a:ln>
                  <a:noFill/>
                </a:ln>
                <a:solidFill>
                  <a:srgbClr val="C00000"/>
                </a:solidFill>
                <a:effectLst/>
                <a:uLnTx/>
                <a:uFillTx/>
                <a:latin typeface="Calisto MT" charset="0"/>
                <a:ea typeface="Calisto MT" charset="0"/>
                <a:cs typeface="Calisto MT" charset="0"/>
              </a:rPr>
              <a:t>Grapple Toss:</a:t>
            </a:r>
            <a:r>
              <a:rPr kumimoji="1" lang="en-US" sz="2100" b="0" i="0" u="none" strike="noStrike" kern="1200" cap="none" spc="0" normalizeH="0" baseline="0" noProof="0" dirty="0">
                <a:ln>
                  <a:noFill/>
                </a:ln>
                <a:solidFill>
                  <a:prstClr val="black"/>
                </a:solidFill>
                <a:effectLst/>
                <a:uLnTx/>
                <a:uFillTx/>
                <a:latin typeface="Calisto MT" charset="0"/>
                <a:ea typeface="Calisto MT" charset="0"/>
                <a:cs typeface="Calisto MT" charset="0"/>
              </a:rPr>
              <a:t> </a:t>
            </a:r>
            <a:r>
              <a:rPr kumimoji="0" lang="en-US" sz="2100" b="0" i="0" u="none" strike="noStrike" kern="1200" cap="none" spc="0" normalizeH="0" baseline="0" noProof="0" dirty="0">
                <a:ln>
                  <a:noFill/>
                </a:ln>
                <a:solidFill>
                  <a:prstClr val="black"/>
                </a:solidFill>
                <a:effectLst/>
                <a:uLnTx/>
                <a:uFillTx/>
                <a:latin typeface="Calisto MT" charset="0"/>
                <a:ea typeface="Calisto MT" charset="0"/>
                <a:cs typeface="Calisto MT" charset="0"/>
              </a:rPr>
              <a:t>Turn the object of consideration over to the students with parameters that put them in a sense-making situation</a:t>
            </a:r>
            <a:endParaRPr kumimoji="1" lang="en-US" sz="2100" b="0" i="0" u="none" strike="noStrike" kern="1200" cap="none" spc="0" normalizeH="0" baseline="0" noProof="0" dirty="0">
              <a:ln>
                <a:noFill/>
              </a:ln>
              <a:solidFill>
                <a:srgbClr val="0070C0"/>
              </a:solidFill>
              <a:effectLst/>
              <a:uLnTx/>
              <a:uFillTx/>
              <a:latin typeface="Calisto MT" charset="0"/>
              <a:ea typeface="Calisto MT" charset="0"/>
              <a:cs typeface="Calisto MT" charset="0"/>
            </a:endParaRPr>
          </a:p>
          <a:p>
            <a:pPr marL="346094" marR="0" lvl="0" indent="-346094" algn="l" defTabSz="457200" rtl="0" eaLnBrk="1" fontAlgn="t" latinLnBrk="0" hangingPunct="1">
              <a:lnSpc>
                <a:spcPct val="100000"/>
              </a:lnSpc>
              <a:spcBef>
                <a:spcPts val="0"/>
              </a:spcBef>
              <a:spcAft>
                <a:spcPts val="0"/>
              </a:spcAft>
              <a:buClrTx/>
              <a:buSzTx/>
              <a:buFontTx/>
              <a:buNone/>
              <a:tabLst/>
              <a:defRPr/>
            </a:pPr>
            <a:r>
              <a:rPr kumimoji="1" lang="en-US" sz="2100" b="0" i="0" u="none" strike="noStrike" kern="1200" cap="none" spc="0" normalizeH="0" baseline="0" noProof="0" dirty="0">
                <a:ln>
                  <a:noFill/>
                </a:ln>
                <a:solidFill>
                  <a:prstClr val="black"/>
                </a:solidFill>
                <a:effectLst/>
                <a:uLnTx/>
                <a:uFillTx/>
                <a:latin typeface="Calisto MT" charset="0"/>
                <a:ea typeface="Calisto MT" charset="0"/>
                <a:cs typeface="Calisto MT" charset="0"/>
              </a:rPr>
              <a:t> 3	</a:t>
            </a:r>
            <a:r>
              <a:rPr kumimoji="1" lang="en-US" sz="2100" b="0" i="0" u="none" strike="noStrike" kern="1200" cap="none" spc="0" normalizeH="0" baseline="0" noProof="0" dirty="0">
                <a:ln>
                  <a:noFill/>
                </a:ln>
                <a:solidFill>
                  <a:srgbClr val="C00000"/>
                </a:solidFill>
                <a:effectLst/>
                <a:uLnTx/>
                <a:uFillTx/>
                <a:latin typeface="Calisto MT" charset="0"/>
                <a:ea typeface="Calisto MT" charset="0"/>
                <a:cs typeface="Calisto MT" charset="0"/>
              </a:rPr>
              <a:t>Orchestrate:</a:t>
            </a:r>
            <a:r>
              <a:rPr kumimoji="1" lang="en-US" sz="2100" b="0" i="0" u="none" strike="noStrike" kern="1200" cap="none" spc="0" normalizeH="0" baseline="0" noProof="0" dirty="0">
                <a:ln>
                  <a:noFill/>
                </a:ln>
                <a:solidFill>
                  <a:prstClr val="black"/>
                </a:solidFill>
                <a:effectLst/>
                <a:uLnTx/>
                <a:uFillTx/>
                <a:latin typeface="Calisto MT" charset="0"/>
                <a:ea typeface="Calisto MT" charset="0"/>
                <a:cs typeface="Calisto MT" charset="0"/>
              </a:rPr>
              <a:t> </a:t>
            </a:r>
            <a:r>
              <a:rPr kumimoji="1" lang="en-US" sz="2100" b="0" i="0" u="none" strike="noStrike" kern="1200" cap="none" spc="0" normalizeH="0" baseline="0" noProof="0" dirty="0">
                <a:ln>
                  <a:noFill/>
                </a:ln>
                <a:effectLst/>
                <a:uLnTx/>
                <a:uFillTx/>
                <a:latin typeface="Calisto MT" charset="0"/>
                <a:ea typeface="Calisto MT" charset="0"/>
                <a:cs typeface="Calisto MT" charset="0"/>
              </a:rPr>
              <a:t>Engage the class in collaborative sense making of the object of consideration that includes a whole-class discussion of that object</a:t>
            </a:r>
          </a:p>
          <a:p>
            <a:pPr marL="346094" marR="0" lvl="0" indent="-346094" algn="l" defTabSz="457200" rtl="0" eaLnBrk="1" fontAlgn="t" latinLnBrk="0" hangingPunct="1">
              <a:lnSpc>
                <a:spcPct val="100000"/>
              </a:lnSpc>
              <a:spcBef>
                <a:spcPts val="0"/>
              </a:spcBef>
              <a:spcAft>
                <a:spcPts val="0"/>
              </a:spcAft>
              <a:buClrTx/>
              <a:buSzTx/>
              <a:buFontTx/>
              <a:buNone/>
              <a:tabLst/>
              <a:defRPr/>
            </a:pPr>
            <a:r>
              <a:rPr kumimoji="1" lang="en-US" sz="2100" b="0" i="0" u="none" strike="noStrike" kern="1200" cap="none" spc="0" normalizeH="0" baseline="0" noProof="0" dirty="0">
                <a:ln>
                  <a:noFill/>
                </a:ln>
                <a:solidFill>
                  <a:prstClr val="black"/>
                </a:solidFill>
                <a:effectLst/>
                <a:uLnTx/>
                <a:uFillTx/>
                <a:latin typeface="Calisto MT" charset="0"/>
                <a:ea typeface="Calisto MT" charset="0"/>
                <a:cs typeface="Calisto MT" charset="0"/>
              </a:rPr>
              <a:t> 4	</a:t>
            </a:r>
            <a:r>
              <a:rPr kumimoji="1" lang="en-US" sz="2100" b="0" i="0" u="none" strike="noStrike" kern="1200" cap="none" spc="0" normalizeH="0" baseline="0" noProof="0" dirty="0">
                <a:ln>
                  <a:noFill/>
                </a:ln>
                <a:solidFill>
                  <a:srgbClr val="C00000"/>
                </a:solidFill>
                <a:effectLst/>
                <a:uLnTx/>
                <a:uFillTx/>
                <a:latin typeface="Calisto MT" charset="0"/>
                <a:ea typeface="Calisto MT" charset="0"/>
                <a:cs typeface="Calisto MT" charset="0"/>
              </a:rPr>
              <a:t>Make Explicit: </a:t>
            </a:r>
            <a:r>
              <a:rPr kumimoji="1" lang="en-US" sz="2100" b="0" i="0" u="none" strike="noStrike" kern="1200" cap="none" spc="0" normalizeH="0" baseline="0" noProof="0" dirty="0">
                <a:ln>
                  <a:noFill/>
                </a:ln>
                <a:effectLst/>
                <a:uLnTx/>
                <a:uFillTx/>
                <a:latin typeface="Calisto MT" charset="0"/>
                <a:ea typeface="Calisto MT" charset="0"/>
                <a:cs typeface="Calisto MT" charset="0"/>
              </a:rPr>
              <a:t>Facilitate the extraction and articulation of the mathematical point of the object that was considered</a:t>
            </a:r>
          </a:p>
        </p:txBody>
      </p:sp>
    </p:spTree>
    <p:extLst>
      <p:ext uri="{BB962C8B-B14F-4D97-AF65-F5344CB8AC3E}">
        <p14:creationId xmlns:p14="http://schemas.microsoft.com/office/powerpoint/2010/main" val="2240935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753" y="96620"/>
            <a:ext cx="6628380" cy="1143000"/>
          </a:xfrm>
        </p:spPr>
        <p:txBody>
          <a:bodyPr>
            <a:normAutofit/>
          </a:bodyPr>
          <a:lstStyle/>
          <a:p>
            <a:r>
              <a:rPr lang="en-US" altLang="ja-JP" i="1" dirty="0"/>
              <a:t>Discussion</a:t>
            </a:r>
            <a:endParaRPr kumimoji="1" lang="ja-JP" altLang="en-US" dirty="0"/>
          </a:p>
        </p:txBody>
      </p:sp>
      <p:sp>
        <p:nvSpPr>
          <p:cNvPr id="3" name="Content Placeholder 2"/>
          <p:cNvSpPr>
            <a:spLocks noGrp="1"/>
          </p:cNvSpPr>
          <p:nvPr>
            <p:ph idx="1"/>
          </p:nvPr>
        </p:nvSpPr>
        <p:spPr>
          <a:xfrm>
            <a:off x="457199" y="1292882"/>
            <a:ext cx="8229600" cy="4868333"/>
          </a:xfrm>
        </p:spPr>
        <p:txBody>
          <a:bodyPr anchor="t">
            <a:normAutofit fontScale="92500"/>
          </a:bodyPr>
          <a:lstStyle/>
          <a:p>
            <a:r>
              <a:rPr lang="en-US" altLang="ja-JP" dirty="0"/>
              <a:t>To what extent do these conceptualizations of our </a:t>
            </a:r>
            <a:r>
              <a:rPr lang="en-US" altLang="ja-JP" i="1" dirty="0"/>
              <a:t>Building</a:t>
            </a:r>
            <a:r>
              <a:rPr lang="en-US" altLang="ja-JP" dirty="0"/>
              <a:t> </a:t>
            </a:r>
            <a:r>
              <a:rPr lang="en-US" altLang="ja-JP" dirty="0" err="1"/>
              <a:t>subpractices</a:t>
            </a:r>
            <a:r>
              <a:rPr lang="en-US" altLang="ja-JP" dirty="0"/>
              <a:t> resonate with your experience?</a:t>
            </a:r>
          </a:p>
          <a:p>
            <a:r>
              <a:rPr lang="en-US" altLang="ja-JP" dirty="0"/>
              <a:t>How do you see these conceptualizations as being useful in your practice as a mathematics teacher educator?</a:t>
            </a:r>
          </a:p>
          <a:p>
            <a:r>
              <a:rPr lang="en-US" altLang="ja-JP" dirty="0"/>
              <a:t>What is the value of unpacking mathematics teaching practices to this level of detail?</a:t>
            </a:r>
          </a:p>
          <a:p>
            <a:r>
              <a:rPr lang="en-US" altLang="ja-JP" dirty="0"/>
              <a:t>How might we develop teachers’ skills related to the nuances of these </a:t>
            </a:r>
            <a:r>
              <a:rPr lang="en-US" altLang="ja-JP" dirty="0" err="1"/>
              <a:t>subpractices</a:t>
            </a:r>
            <a:r>
              <a:rPr lang="en-US" altLang="ja-JP" dirty="0"/>
              <a:t>?</a:t>
            </a:r>
          </a:p>
        </p:txBody>
      </p:sp>
      <p:sp>
        <p:nvSpPr>
          <p:cNvPr id="4" name="TextBox 3">
            <a:extLst>
              <a:ext uri="{FF2B5EF4-FFF2-40B4-BE49-F238E27FC236}">
                <a16:creationId xmlns:a16="http://schemas.microsoft.com/office/drawing/2014/main" id="{FB4DE909-CD0D-4942-A6FA-91D49D33BD4B}"/>
              </a:ext>
            </a:extLst>
          </p:cNvPr>
          <p:cNvSpPr txBox="1"/>
          <p:nvPr/>
        </p:nvSpPr>
        <p:spPr>
          <a:xfrm>
            <a:off x="3979294" y="2898"/>
            <a:ext cx="1694695" cy="1200329"/>
          </a:xfrm>
          <a:prstGeom prst="rect">
            <a:avLst/>
          </a:prstGeom>
          <a:noFill/>
          <a:ln w="41275">
            <a:solidFill>
              <a:srgbClr val="000000"/>
            </a:solidFill>
          </a:ln>
        </p:spPr>
        <p:txBody>
          <a:bodyPr wrap="none" rtlCol="0">
            <a:spAutoFit/>
          </a:bodyPr>
          <a:lstStyle/>
          <a:p>
            <a:r>
              <a:rPr lang="en-US" b="1" dirty="0">
                <a:solidFill>
                  <a:schemeClr val="accent2">
                    <a:lumMod val="75000"/>
                  </a:schemeClr>
                </a:solidFill>
              </a:rPr>
              <a:t>Make Precise</a:t>
            </a:r>
          </a:p>
          <a:p>
            <a:r>
              <a:rPr lang="en-US" b="1" dirty="0">
                <a:solidFill>
                  <a:schemeClr val="accent2">
                    <a:lumMod val="75000"/>
                  </a:schemeClr>
                </a:solidFill>
              </a:rPr>
              <a:t>Grapple Toss</a:t>
            </a:r>
          </a:p>
          <a:p>
            <a:r>
              <a:rPr lang="en-US" b="1" dirty="0">
                <a:solidFill>
                  <a:schemeClr val="accent2">
                    <a:lumMod val="75000"/>
                  </a:schemeClr>
                </a:solidFill>
              </a:rPr>
              <a:t>Orchestrate</a:t>
            </a:r>
          </a:p>
          <a:p>
            <a:r>
              <a:rPr lang="en-US" b="1" dirty="0">
                <a:solidFill>
                  <a:schemeClr val="accent2">
                    <a:lumMod val="75000"/>
                  </a:schemeClr>
                </a:solidFill>
              </a:rPr>
              <a:t>Make Explicit</a:t>
            </a:r>
          </a:p>
        </p:txBody>
      </p:sp>
    </p:spTree>
    <p:extLst>
      <p:ext uri="{BB962C8B-B14F-4D97-AF65-F5344CB8AC3E}">
        <p14:creationId xmlns:p14="http://schemas.microsoft.com/office/powerpoint/2010/main" val="43509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dirty="0"/>
              <a:t>Contact Information</a:t>
            </a:r>
            <a:endParaRPr kumimoji="1" lang="ja-JP" altLang="en-US" dirty="0"/>
          </a:p>
        </p:txBody>
      </p:sp>
      <p:sp>
        <p:nvSpPr>
          <p:cNvPr id="3" name="Content Placeholder 2"/>
          <p:cNvSpPr>
            <a:spLocks noGrp="1"/>
          </p:cNvSpPr>
          <p:nvPr>
            <p:ph idx="1"/>
          </p:nvPr>
        </p:nvSpPr>
        <p:spPr>
          <a:xfrm>
            <a:off x="457200" y="1600201"/>
            <a:ext cx="8229600" cy="3713480"/>
          </a:xfrm>
        </p:spPr>
        <p:txBody>
          <a:bodyPr>
            <a:normAutofit/>
          </a:bodyPr>
          <a:lstStyle/>
          <a:p>
            <a:pPr marL="0" indent="0" algn="ctr">
              <a:buNone/>
            </a:pPr>
            <a:endParaRPr lang="en-US" altLang="ja-JP" dirty="0"/>
          </a:p>
          <a:p>
            <a:pPr marL="0" indent="0" algn="ctr">
              <a:buNone/>
            </a:pPr>
            <a:endParaRPr kumimoji="1" lang="en-US" altLang="ja-JP" dirty="0"/>
          </a:p>
          <a:p>
            <a:pPr marL="0" indent="0" algn="ctr">
              <a:buNone/>
            </a:pPr>
            <a:endParaRPr lang="en-US" altLang="ja-JP" dirty="0"/>
          </a:p>
          <a:p>
            <a:pPr marL="0" indent="0" algn="ctr">
              <a:buNone/>
            </a:pPr>
            <a:r>
              <a:rPr kumimoji="1" lang="en-US" altLang="ja-JP" dirty="0" err="1"/>
              <a:t>BuildingOnMOSTs.org</a:t>
            </a:r>
            <a:endParaRPr kumimoji="1" lang="en-US" altLang="ja-JP" dirty="0"/>
          </a:p>
        </p:txBody>
      </p:sp>
      <p:sp>
        <p:nvSpPr>
          <p:cNvPr id="7" name="TextBox 6">
            <a:extLst>
              <a:ext uri="{FF2B5EF4-FFF2-40B4-BE49-F238E27FC236}">
                <a16:creationId xmlns:a16="http://schemas.microsoft.com/office/drawing/2014/main" id="{9AD18D7C-11CB-F44A-80D1-6507B82EEA1D}"/>
              </a:ext>
            </a:extLst>
          </p:cNvPr>
          <p:cNvSpPr txBox="1"/>
          <p:nvPr/>
        </p:nvSpPr>
        <p:spPr>
          <a:xfrm>
            <a:off x="2967000" y="5257799"/>
            <a:ext cx="3195105" cy="707886"/>
          </a:xfrm>
          <a:prstGeom prst="rect">
            <a:avLst/>
          </a:prstGeom>
          <a:noFill/>
        </p:spPr>
        <p:txBody>
          <a:bodyPr wrap="none" rtlCol="0">
            <a:spAutoFit/>
          </a:bodyPr>
          <a:lstStyle/>
          <a:p>
            <a:r>
              <a:rPr lang="en-US" altLang="ja-JP" sz="4000" dirty="0">
                <a:solidFill>
                  <a:srgbClr val="921712"/>
                </a:solidFill>
              </a:rPr>
              <a:t>THANK YOU!</a:t>
            </a:r>
          </a:p>
        </p:txBody>
      </p:sp>
    </p:spTree>
    <p:extLst>
      <p:ext uri="{BB962C8B-B14F-4D97-AF65-F5344CB8AC3E}">
        <p14:creationId xmlns:p14="http://schemas.microsoft.com/office/powerpoint/2010/main" val="2022535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https://lh4.googleusercontent.com/o4Tf9BeeUvSgvYAw1Gs2HuTFHeUOVSQB202waw6qKWPNxvCSRFULrqp5lWsa04VRYvfEv5Y0KHe0ayl_X0lxCggiMi9JDw1uCYBm4ZX31lFb0_Z_Ba8hIIPqGC6rbattEVas1_b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586" y="-11843"/>
            <a:ext cx="7470475" cy="6833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813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ost logo1.png"/>
          <p:cNvPicPr>
            <a:picLocks noGrp="1" noChangeAspect="1"/>
          </p:cNvPicPr>
          <p:nvPr>
            <p:ph idx="1"/>
          </p:nvPr>
        </p:nvPicPr>
        <p:blipFill>
          <a:blip r:embed="rId3" cstate="print">
            <a:extLst>
              <a:ext uri="{28A0092B-C50C-407E-A947-70E740481C1C}">
                <a14:useLocalDpi xmlns:a14="http://schemas.microsoft.com/office/drawing/2010/main" val="0"/>
              </a:ext>
            </a:extLst>
          </a:blip>
          <a:srcRect l="-7753" r="-7753"/>
          <a:stretch>
            <a:fillRect/>
          </a:stretch>
        </p:blipFill>
        <p:spPr>
          <a:xfrm>
            <a:off x="2759869" y="3412398"/>
            <a:ext cx="3589338" cy="3027363"/>
          </a:xfrm>
          <a:prstGeom prst="rect">
            <a:avLst/>
          </a:prstGeom>
        </p:spPr>
      </p:pic>
      <p:sp>
        <p:nvSpPr>
          <p:cNvPr id="2" name="TextBox 1"/>
          <p:cNvSpPr txBox="1"/>
          <p:nvPr/>
        </p:nvSpPr>
        <p:spPr>
          <a:xfrm>
            <a:off x="1075267" y="1473200"/>
            <a:ext cx="8178800" cy="187743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prstClr val="black"/>
                </a:solidFill>
                <a:effectLst/>
                <a:uLnTx/>
                <a:uFillTx/>
                <a:latin typeface="Century Gothic"/>
                <a:ea typeface="ＭＳ ゴシック" panose="020B0609070205080204" pitchFamily="49" charset="-128"/>
                <a:cs typeface="+mn-cs"/>
              </a:rPr>
              <a:t>                             </a:t>
            </a:r>
            <a:r>
              <a:rPr kumimoji="1" lang="en-US" altLang="ja-JP" sz="2800" b="1" i="0" u="none" strike="noStrike" kern="1200" cap="none" spc="0" normalizeH="0" baseline="0" noProof="0" dirty="0">
                <a:ln>
                  <a:noFill/>
                </a:ln>
                <a:solidFill>
                  <a:prstClr val="black"/>
                </a:solidFill>
                <a:effectLst/>
                <a:uLnTx/>
                <a:uFillTx/>
                <a:latin typeface="Century Gothic"/>
                <a:ea typeface="ＭＳ ゴシック" panose="020B0609070205080204" pitchFamily="49" charset="-128"/>
                <a:cs typeface="+mn-cs"/>
              </a:rPr>
              <a:t>M</a:t>
            </a:r>
            <a:r>
              <a:rPr kumimoji="1" lang="en-US" altLang="ja-JP" sz="2800" b="0" i="0" u="none" strike="noStrike" kern="1200" cap="none" spc="0" normalizeH="0" baseline="0" noProof="0" dirty="0">
                <a:ln>
                  <a:noFill/>
                </a:ln>
                <a:solidFill>
                  <a:prstClr val="black"/>
                </a:solidFill>
                <a:effectLst/>
                <a:uLnTx/>
                <a:uFillTx/>
                <a:latin typeface="Century Gothic"/>
                <a:ea typeface="ＭＳ ゴシック" panose="020B0609070205080204" pitchFamily="49" charset="-128"/>
                <a:cs typeface="+mn-cs"/>
              </a:rPr>
              <a:t>athematically significant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entury Gothic"/>
                <a:ea typeface="ＭＳ ゴシック" panose="020B0609070205080204" pitchFamily="49" charset="-128"/>
                <a:cs typeface="+mn-cs"/>
              </a:rPr>
              <a:t>         pedagogical </a:t>
            </a:r>
            <a:r>
              <a:rPr kumimoji="1" lang="en-US" altLang="ja-JP" sz="2800" b="1" i="0" u="none" strike="noStrike" kern="1200" cap="none" spc="0" normalizeH="0" baseline="0" noProof="0" dirty="0">
                <a:ln>
                  <a:noFill/>
                </a:ln>
                <a:solidFill>
                  <a:prstClr val="black"/>
                </a:solidFill>
                <a:effectLst/>
                <a:uLnTx/>
                <a:uFillTx/>
                <a:latin typeface="Century Gothic"/>
                <a:ea typeface="ＭＳ ゴシック" panose="020B0609070205080204" pitchFamily="49" charset="-128"/>
                <a:cs typeface="+mn-cs"/>
              </a:rPr>
              <a:t>O</a:t>
            </a:r>
            <a:r>
              <a:rPr kumimoji="1" lang="en-US" altLang="ja-JP" sz="2800" b="0" i="0" u="none" strike="noStrike" kern="1200" cap="none" spc="0" normalizeH="0" baseline="0" noProof="0" dirty="0">
                <a:ln>
                  <a:noFill/>
                </a:ln>
                <a:solidFill>
                  <a:prstClr val="black"/>
                </a:solidFill>
                <a:effectLst/>
                <a:uLnTx/>
                <a:uFillTx/>
                <a:latin typeface="Century Gothic"/>
                <a:ea typeface="ＭＳ ゴシック" panose="020B0609070205080204" pitchFamily="49" charset="-128"/>
                <a:cs typeface="+mn-cs"/>
              </a:rPr>
              <a:t>pportunities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entury Gothic"/>
                <a:ea typeface="ＭＳ ゴシック" panose="020B0609070205080204" pitchFamily="49" charset="-128"/>
                <a:cs typeface="+mn-cs"/>
              </a:rPr>
              <a:t>              to build on </a:t>
            </a:r>
            <a:r>
              <a:rPr kumimoji="1" lang="en-US" altLang="ja-JP" sz="2800" b="1" i="0" u="none" strike="noStrike" kern="1200" cap="none" spc="0" normalizeH="0" baseline="0" noProof="0" dirty="0">
                <a:ln>
                  <a:noFill/>
                </a:ln>
                <a:solidFill>
                  <a:prstClr val="black"/>
                </a:solidFill>
                <a:effectLst/>
                <a:uLnTx/>
                <a:uFillTx/>
                <a:latin typeface="Century Gothic"/>
                <a:ea typeface="ＭＳ ゴシック" panose="020B0609070205080204" pitchFamily="49" charset="-128"/>
                <a:cs typeface="+mn-cs"/>
              </a:rPr>
              <a:t>S</a:t>
            </a:r>
            <a:r>
              <a:rPr kumimoji="1" lang="en-US" altLang="ja-JP" sz="2800" b="0" i="0" u="none" strike="noStrike" kern="1200" cap="none" spc="0" normalizeH="0" baseline="0" noProof="0" dirty="0">
                <a:ln>
                  <a:noFill/>
                </a:ln>
                <a:solidFill>
                  <a:prstClr val="black"/>
                </a:solidFill>
                <a:effectLst/>
                <a:uLnTx/>
                <a:uFillTx/>
                <a:latin typeface="Century Gothic"/>
                <a:ea typeface="ＭＳ ゴシック" panose="020B0609070205080204" pitchFamily="49" charset="-128"/>
                <a:cs typeface="+mn-cs"/>
              </a:rPr>
              <a:t>tudent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Century Gothic"/>
                <a:ea typeface="ＭＳ ゴシック" panose="020B0609070205080204" pitchFamily="49" charset="-128"/>
                <a:cs typeface="+mn-cs"/>
              </a:rPr>
              <a:t>                            </a:t>
            </a:r>
            <a:r>
              <a:rPr kumimoji="1" lang="en-US" altLang="ja-JP" sz="1000" b="1" i="0" u="none" strike="noStrike" kern="1200" cap="none" spc="0" normalizeH="0" baseline="0" noProof="0" dirty="0">
                <a:ln>
                  <a:noFill/>
                </a:ln>
                <a:solidFill>
                  <a:prstClr val="black"/>
                </a:solidFill>
                <a:effectLst/>
                <a:uLnTx/>
                <a:uFillTx/>
                <a:latin typeface="Century Gothic"/>
                <a:ea typeface="ＭＳ ゴシック" panose="020B0609070205080204" pitchFamily="49" charset="-128"/>
                <a:cs typeface="+mn-cs"/>
              </a:rPr>
              <a:t>    </a:t>
            </a:r>
            <a:r>
              <a:rPr kumimoji="1" lang="en-US" altLang="ja-JP" sz="2800" b="1" i="0" u="none" strike="noStrike" kern="1200" cap="none" spc="0" normalizeH="0" baseline="0" noProof="0" dirty="0">
                <a:ln>
                  <a:noFill/>
                </a:ln>
                <a:solidFill>
                  <a:prstClr val="black"/>
                </a:solidFill>
                <a:effectLst/>
                <a:uLnTx/>
                <a:uFillTx/>
                <a:latin typeface="Century Gothic"/>
                <a:ea typeface="ＭＳ ゴシック" panose="020B0609070205080204" pitchFamily="49" charset="-128"/>
                <a:cs typeface="+mn-cs"/>
              </a:rPr>
              <a:t>    T</a:t>
            </a:r>
            <a:r>
              <a:rPr kumimoji="1" lang="en-US" altLang="ja-JP" sz="2800" b="0" i="0" u="none" strike="noStrike" kern="1200" cap="none" spc="0" normalizeH="0" baseline="0" noProof="0" dirty="0">
                <a:ln>
                  <a:noFill/>
                </a:ln>
                <a:solidFill>
                  <a:prstClr val="black"/>
                </a:solidFill>
                <a:effectLst/>
                <a:uLnTx/>
                <a:uFillTx/>
                <a:latin typeface="Century Gothic"/>
                <a:ea typeface="ＭＳ ゴシック" panose="020B0609070205080204" pitchFamily="49" charset="-128"/>
                <a:cs typeface="+mn-cs"/>
              </a:rPr>
              <a:t>hinking</a:t>
            </a:r>
            <a:endParaRPr kumimoji="1" lang="ja-JP" altLang="en-US" sz="2800" b="0" i="0" u="none" strike="noStrike" kern="1200" cap="none" spc="0" normalizeH="0" baseline="0" noProof="0" dirty="0">
              <a:ln>
                <a:noFill/>
              </a:ln>
              <a:solidFill>
                <a:prstClr val="black"/>
              </a:solidFill>
              <a:effectLst/>
              <a:uLnTx/>
              <a:uFillTx/>
              <a:latin typeface="Century Gothic"/>
              <a:ea typeface="ＭＳ ゴシック" panose="020B0609070205080204" pitchFamily="49" charset="-128"/>
              <a:cs typeface="+mn-cs"/>
            </a:endParaRPr>
          </a:p>
        </p:txBody>
      </p:sp>
    </p:spTree>
    <p:extLst>
      <p:ext uri="{BB962C8B-B14F-4D97-AF65-F5344CB8AC3E}">
        <p14:creationId xmlns:p14="http://schemas.microsoft.com/office/powerpoint/2010/main" val="198421632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ost logo1.png"/>
          <p:cNvPicPr>
            <a:picLocks noGrp="1" noChangeAspect="1"/>
          </p:cNvPicPr>
          <p:nvPr>
            <p:ph idx="1"/>
          </p:nvPr>
        </p:nvPicPr>
        <p:blipFill>
          <a:blip r:embed="rId3" cstate="print">
            <a:extLst>
              <a:ext uri="{28A0092B-C50C-407E-A947-70E740481C1C}">
                <a14:useLocalDpi xmlns:a14="http://schemas.microsoft.com/office/drawing/2010/main" val="0"/>
              </a:ext>
            </a:extLst>
          </a:blip>
          <a:srcRect l="-7753" r="-7753"/>
          <a:stretch>
            <a:fillRect/>
          </a:stretch>
        </p:blipFill>
        <p:spPr>
          <a:xfrm>
            <a:off x="2759869" y="3412398"/>
            <a:ext cx="3589338" cy="3027363"/>
          </a:xfrm>
          <a:prstGeom prst="rect">
            <a:avLst/>
          </a:prstGeom>
        </p:spPr>
      </p:pic>
      <p:sp>
        <p:nvSpPr>
          <p:cNvPr id="2" name="TextBox 1"/>
          <p:cNvSpPr txBox="1"/>
          <p:nvPr/>
        </p:nvSpPr>
        <p:spPr>
          <a:xfrm>
            <a:off x="1075267" y="1473200"/>
            <a:ext cx="8178800" cy="187743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prstClr val="black"/>
                </a:solidFill>
                <a:effectLst/>
                <a:uLnTx/>
                <a:uFillTx/>
                <a:latin typeface="Century Gothic"/>
                <a:ea typeface="ＭＳ ゴシック" panose="020B0609070205080204" pitchFamily="49" charset="-128"/>
                <a:cs typeface="+mn-cs"/>
              </a:rPr>
              <a:t>                             </a:t>
            </a:r>
            <a:r>
              <a:rPr kumimoji="1" lang="en-US" altLang="ja-JP" sz="2800" b="1" i="0" u="none" strike="noStrike" kern="1200" cap="none" spc="0" normalizeH="0" baseline="0" noProof="0" dirty="0">
                <a:ln>
                  <a:noFill/>
                </a:ln>
                <a:solidFill>
                  <a:prstClr val="black"/>
                </a:solidFill>
                <a:effectLst/>
                <a:uLnTx/>
                <a:uFillTx/>
                <a:latin typeface="Century Gothic"/>
                <a:ea typeface="ＭＳ ゴシック" panose="020B0609070205080204" pitchFamily="49" charset="-128"/>
                <a:cs typeface="+mn-cs"/>
              </a:rPr>
              <a:t>M</a:t>
            </a:r>
            <a:r>
              <a:rPr kumimoji="1" lang="en-US" altLang="ja-JP" sz="2800" b="0" i="0" u="none" strike="noStrike" kern="1200" cap="none" spc="0" normalizeH="0" baseline="0" noProof="0" dirty="0">
                <a:ln>
                  <a:noFill/>
                </a:ln>
                <a:solidFill>
                  <a:prstClr val="black"/>
                </a:solidFill>
                <a:effectLst/>
                <a:uLnTx/>
                <a:uFillTx/>
                <a:latin typeface="Century Gothic"/>
                <a:ea typeface="ＭＳ ゴシック" panose="020B0609070205080204" pitchFamily="49" charset="-128"/>
                <a:cs typeface="+mn-cs"/>
              </a:rPr>
              <a:t>athematical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entury Gothic"/>
                <a:ea typeface="ＭＳ ゴシック" panose="020B0609070205080204" pitchFamily="49" charset="-128"/>
                <a:cs typeface="+mn-cs"/>
              </a:rPr>
              <a:t>                                 </a:t>
            </a:r>
            <a:r>
              <a:rPr kumimoji="1" lang="en-US" altLang="ja-JP" sz="2800" b="1" i="0" u="none" strike="noStrike" kern="1200" cap="none" spc="0" normalizeH="0" baseline="0" noProof="0" dirty="0">
                <a:ln>
                  <a:noFill/>
                </a:ln>
                <a:solidFill>
                  <a:prstClr val="black"/>
                </a:solidFill>
                <a:effectLst/>
                <a:uLnTx/>
                <a:uFillTx/>
                <a:latin typeface="Century Gothic"/>
                <a:ea typeface="ＭＳ ゴシック" panose="020B0609070205080204" pitchFamily="49" charset="-128"/>
                <a:cs typeface="+mn-cs"/>
              </a:rPr>
              <a:t>O</a:t>
            </a:r>
            <a:r>
              <a:rPr kumimoji="1" lang="en-US" altLang="ja-JP" sz="2800" b="0" i="0" u="none" strike="noStrike" kern="1200" cap="none" spc="0" normalizeH="0" baseline="0" noProof="0" dirty="0">
                <a:ln>
                  <a:noFill/>
                </a:ln>
                <a:solidFill>
                  <a:prstClr val="black"/>
                </a:solidFill>
                <a:effectLst/>
                <a:uLnTx/>
                <a:uFillTx/>
                <a:latin typeface="Century Gothic"/>
                <a:ea typeface="ＭＳ ゴシック" panose="020B0609070205080204" pitchFamily="49" charset="-128"/>
                <a:cs typeface="+mn-cs"/>
              </a:rPr>
              <a:t>pportunities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entury Gothic"/>
                <a:ea typeface="ＭＳ ゴシック" panose="020B0609070205080204" pitchFamily="49" charset="-128"/>
                <a:cs typeface="+mn-cs"/>
              </a:rPr>
              <a:t>                              in </a:t>
            </a:r>
            <a:r>
              <a:rPr kumimoji="1" lang="en-US" altLang="ja-JP" sz="2800" b="1" i="0" u="none" strike="noStrike" kern="1200" cap="none" spc="0" normalizeH="0" baseline="0" noProof="0" dirty="0">
                <a:ln>
                  <a:noFill/>
                </a:ln>
                <a:solidFill>
                  <a:prstClr val="black"/>
                </a:solidFill>
                <a:effectLst/>
                <a:uLnTx/>
                <a:uFillTx/>
                <a:latin typeface="Century Gothic"/>
                <a:ea typeface="ＭＳ ゴシック" panose="020B0609070205080204" pitchFamily="49" charset="-128"/>
                <a:cs typeface="+mn-cs"/>
              </a:rPr>
              <a:t>S</a:t>
            </a:r>
            <a:r>
              <a:rPr kumimoji="1" lang="en-US" altLang="ja-JP" sz="2800" b="0" i="0" u="none" strike="noStrike" kern="1200" cap="none" spc="0" normalizeH="0" baseline="0" noProof="0" dirty="0">
                <a:ln>
                  <a:noFill/>
                </a:ln>
                <a:solidFill>
                  <a:prstClr val="black"/>
                </a:solidFill>
                <a:effectLst/>
                <a:uLnTx/>
                <a:uFillTx/>
                <a:latin typeface="Century Gothic"/>
                <a:ea typeface="ＭＳ ゴシック" panose="020B0609070205080204" pitchFamily="49" charset="-128"/>
                <a:cs typeface="+mn-cs"/>
              </a:rPr>
              <a:t>tudent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Century Gothic"/>
                <a:ea typeface="ＭＳ ゴシック" panose="020B0609070205080204" pitchFamily="49" charset="-128"/>
                <a:cs typeface="+mn-cs"/>
              </a:rPr>
              <a:t>                            </a:t>
            </a:r>
            <a:r>
              <a:rPr kumimoji="1" lang="en-US" altLang="ja-JP" sz="1000" b="1" i="0" u="none" strike="noStrike" kern="1200" cap="none" spc="0" normalizeH="0" baseline="0" noProof="0" dirty="0">
                <a:ln>
                  <a:noFill/>
                </a:ln>
                <a:solidFill>
                  <a:prstClr val="black"/>
                </a:solidFill>
                <a:effectLst/>
                <a:uLnTx/>
                <a:uFillTx/>
                <a:latin typeface="Century Gothic"/>
                <a:ea typeface="ＭＳ ゴシック" panose="020B0609070205080204" pitchFamily="49" charset="-128"/>
                <a:cs typeface="+mn-cs"/>
              </a:rPr>
              <a:t>    </a:t>
            </a:r>
            <a:r>
              <a:rPr kumimoji="1" lang="en-US" altLang="ja-JP" sz="2800" b="1" i="0" u="none" strike="noStrike" kern="1200" cap="none" spc="0" normalizeH="0" baseline="0" noProof="0" dirty="0">
                <a:ln>
                  <a:noFill/>
                </a:ln>
                <a:solidFill>
                  <a:prstClr val="black"/>
                </a:solidFill>
                <a:effectLst/>
                <a:uLnTx/>
                <a:uFillTx/>
                <a:latin typeface="Century Gothic"/>
                <a:ea typeface="ＭＳ ゴシック" panose="020B0609070205080204" pitchFamily="49" charset="-128"/>
                <a:cs typeface="+mn-cs"/>
              </a:rPr>
              <a:t>    T</a:t>
            </a:r>
            <a:r>
              <a:rPr kumimoji="1" lang="en-US" altLang="ja-JP" sz="2800" b="0" i="0" u="none" strike="noStrike" kern="1200" cap="none" spc="0" normalizeH="0" baseline="0" noProof="0" dirty="0">
                <a:ln>
                  <a:noFill/>
                </a:ln>
                <a:solidFill>
                  <a:prstClr val="black"/>
                </a:solidFill>
                <a:effectLst/>
                <a:uLnTx/>
                <a:uFillTx/>
                <a:latin typeface="Century Gothic"/>
                <a:ea typeface="ＭＳ ゴシック" panose="020B0609070205080204" pitchFamily="49" charset="-128"/>
                <a:cs typeface="+mn-cs"/>
              </a:rPr>
              <a:t>hinking</a:t>
            </a:r>
            <a:endParaRPr kumimoji="1" lang="ja-JP" altLang="en-US" sz="2800" b="0" i="0" u="none" strike="noStrike" kern="1200" cap="none" spc="0" normalizeH="0" baseline="0" noProof="0" dirty="0">
              <a:ln>
                <a:noFill/>
              </a:ln>
              <a:solidFill>
                <a:prstClr val="black"/>
              </a:solidFill>
              <a:effectLst/>
              <a:uLnTx/>
              <a:uFillTx/>
              <a:latin typeface="Century Gothic"/>
              <a:ea typeface="ＭＳ ゴシック" panose="020B0609070205080204" pitchFamily="49" charset="-128"/>
              <a:cs typeface="+mn-cs"/>
            </a:endParaRPr>
          </a:p>
        </p:txBody>
      </p:sp>
    </p:spTree>
    <p:extLst>
      <p:ext uri="{BB962C8B-B14F-4D97-AF65-F5344CB8AC3E}">
        <p14:creationId xmlns:p14="http://schemas.microsoft.com/office/powerpoint/2010/main" val="255476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https://lh4.googleusercontent.com/o4Tf9BeeUvSgvYAw1Gs2HuTFHeUOVSQB202waw6qKWPNxvCSRFULrqp5lWsa04VRYvfEv5Y0KHe0ayl_X0lxCggiMi9JDw1uCYBm4ZX31lFb0_Z_Ba8hIIPqGC6rbattEVas1_b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586" y="-11843"/>
            <a:ext cx="7470475" cy="6833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901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i="1" dirty="0"/>
              <a:t>MOSTs </a:t>
            </a:r>
            <a:r>
              <a:rPr lang="en-US" sz="4400" dirty="0"/>
              <a:t>are opportunities…</a:t>
            </a:r>
          </a:p>
        </p:txBody>
      </p:sp>
      <p:sp>
        <p:nvSpPr>
          <p:cNvPr id="3" name="Content Placeholder 2"/>
          <p:cNvSpPr>
            <a:spLocks noGrp="1"/>
          </p:cNvSpPr>
          <p:nvPr>
            <p:ph idx="1"/>
          </p:nvPr>
        </p:nvSpPr>
        <p:spPr/>
        <p:txBody>
          <a:bodyPr>
            <a:noAutofit/>
          </a:bodyPr>
          <a:lstStyle/>
          <a:p>
            <a:pPr marL="457200" indent="-457200">
              <a:buNone/>
            </a:pPr>
            <a:r>
              <a:rPr lang="en-US" sz="3200" dirty="0"/>
              <a:t>…for the teacher to make student mathematical thinking an object of consideration for the class in order to engage the class in making sense of that thinking to better understand an important mathematical idea.</a:t>
            </a:r>
          </a:p>
          <a:p>
            <a:pPr marL="457200" indent="-457200">
              <a:buNone/>
            </a:pPr>
            <a:endParaRPr lang="en-US" sz="3200" dirty="0"/>
          </a:p>
          <a:p>
            <a:pPr marL="457200" indent="-457200">
              <a:buNone/>
            </a:pPr>
            <a:r>
              <a:rPr lang="en-US" sz="3200" dirty="0"/>
              <a:t>…to </a:t>
            </a:r>
            <a:r>
              <a:rPr lang="en-US" sz="3200" b="1" dirty="0"/>
              <a:t>build</a:t>
            </a:r>
            <a:r>
              <a:rPr lang="en-US" sz="3200" dirty="0"/>
              <a:t> on student thinking.</a:t>
            </a:r>
          </a:p>
        </p:txBody>
      </p:sp>
      <p:pic>
        <p:nvPicPr>
          <p:cNvPr id="4" name="Picture 3" descr="most logo1.png">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4202" y="5839297"/>
            <a:ext cx="588917" cy="573732"/>
          </a:xfrm>
          <a:prstGeom prst="rect">
            <a:avLst/>
          </a:prstGeom>
        </p:spPr>
      </p:pic>
    </p:spTree>
    <p:extLst>
      <p:ext uri="{BB962C8B-B14F-4D97-AF65-F5344CB8AC3E}">
        <p14:creationId xmlns:p14="http://schemas.microsoft.com/office/powerpoint/2010/main" val="158781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900" y="1593354"/>
            <a:ext cx="8617351" cy="1400537"/>
          </a:xfrm>
        </p:spPr>
        <p:txBody>
          <a:bodyPr>
            <a:normAutofit fontScale="92500"/>
          </a:bodyPr>
          <a:lstStyle/>
          <a:p>
            <a:pPr marL="0" indent="0" algn="ctr">
              <a:buNone/>
            </a:pPr>
            <a:r>
              <a:rPr lang="en-US" sz="2400" i="1" dirty="0">
                <a:latin typeface="Calisto MT" charset="0"/>
                <a:ea typeface="Calisto MT" charset="0"/>
                <a:cs typeface="Calisto MT" charset="0"/>
              </a:rPr>
              <a:t>Making student thinking (of a MOST) an object of consideration for the class </a:t>
            </a:r>
          </a:p>
          <a:p>
            <a:pPr marL="0" indent="0" algn="ctr">
              <a:buNone/>
            </a:pPr>
            <a:r>
              <a:rPr lang="en-US" sz="2400" i="1" dirty="0">
                <a:latin typeface="Calisto MT" charset="0"/>
                <a:ea typeface="Calisto MT" charset="0"/>
                <a:cs typeface="Calisto MT" charset="0"/>
              </a:rPr>
              <a:t>in order to engage the class in making sense of that thinking </a:t>
            </a:r>
          </a:p>
          <a:p>
            <a:pPr marL="0" indent="0" algn="ctr">
              <a:buNone/>
            </a:pPr>
            <a:r>
              <a:rPr lang="en-US" sz="2400" i="1" dirty="0">
                <a:latin typeface="Calisto MT" charset="0"/>
                <a:ea typeface="Calisto MT" charset="0"/>
                <a:cs typeface="Calisto MT" charset="0"/>
              </a:rPr>
              <a:t>to better understand an important mathematical idea</a:t>
            </a:r>
            <a:r>
              <a:rPr lang="en-US" sz="1800" i="1" dirty="0">
                <a:latin typeface="Calisto MT" charset="0"/>
                <a:ea typeface="Calisto MT" charset="0"/>
                <a:cs typeface="Calisto MT" charset="0"/>
              </a:rPr>
              <a:t>.</a:t>
            </a:r>
          </a:p>
        </p:txBody>
      </p:sp>
      <p:sp>
        <p:nvSpPr>
          <p:cNvPr id="4" name="Title 5"/>
          <p:cNvSpPr txBox="1">
            <a:spLocks/>
          </p:cNvSpPr>
          <p:nvPr/>
        </p:nvSpPr>
        <p:spPr>
          <a:xfrm>
            <a:off x="0" y="1"/>
            <a:ext cx="7036904" cy="1219200"/>
          </a:xfrm>
          <a:prstGeom prst="rect">
            <a:avLst/>
          </a:prstGeom>
        </p:spPr>
        <p:txBody>
          <a:bodyPr vert="horz" lIns="91440" tIns="45720" rIns="91440" bIns="45720" rtlCol="0" anchor="ctr">
            <a:noAutofit/>
          </a:bodyPr>
          <a:lstStyle>
            <a:lvl1pPr algn="l" defTabSz="457200" rtl="0" eaLnBrk="1" latinLnBrk="0" hangingPunct="1">
              <a:spcBef>
                <a:spcPct val="0"/>
              </a:spcBef>
              <a:buNone/>
              <a:defRPr kumimoji="1" sz="4400" kern="1200">
                <a:solidFill>
                  <a:schemeClr val="tx1"/>
                </a:solidFill>
                <a:latin typeface="Calisto MT"/>
                <a:ea typeface="+mj-ea"/>
                <a:cs typeface="Calisto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sz="3600" b="0" i="0" u="none" strike="noStrike" kern="1200" cap="none" spc="0" normalizeH="0" baseline="0" noProof="0" dirty="0">
                <a:ln>
                  <a:noFill/>
                </a:ln>
                <a:solidFill>
                  <a:prstClr val="black"/>
                </a:solidFill>
                <a:effectLst/>
                <a:uLnTx/>
                <a:uFillTx/>
                <a:latin typeface="Calisto MT" charset="0"/>
                <a:ea typeface="Calisto MT" charset="0"/>
                <a:cs typeface="Calisto MT" charset="0"/>
              </a:rPr>
              <a:t>The teaching practice of building (on MOSTs)</a:t>
            </a:r>
          </a:p>
        </p:txBody>
      </p:sp>
      <p:sp>
        <p:nvSpPr>
          <p:cNvPr id="7" name="TextBox 6"/>
          <p:cNvSpPr txBox="1"/>
          <p:nvPr/>
        </p:nvSpPr>
        <p:spPr>
          <a:xfrm>
            <a:off x="132444" y="3275815"/>
            <a:ext cx="8902263" cy="3000821"/>
          </a:xfrm>
          <a:prstGeom prst="rect">
            <a:avLst/>
          </a:prstGeom>
          <a:noFill/>
        </p:spPr>
        <p:txBody>
          <a:bodyPr wrap="square" rtlCol="0">
            <a:spAutoFit/>
          </a:bodyPr>
          <a:lstStyle/>
          <a:p>
            <a:pPr marL="346094" marR="0" lvl="0" indent="-346094" algn="l" defTabSz="457200" rtl="0" eaLnBrk="1" fontAlgn="t" latinLnBrk="0" hangingPunct="1">
              <a:lnSpc>
                <a:spcPct val="100000"/>
              </a:lnSpc>
              <a:spcBef>
                <a:spcPts val="0"/>
              </a:spcBef>
              <a:spcAft>
                <a:spcPts val="0"/>
              </a:spcAft>
              <a:buClrTx/>
              <a:buSzTx/>
              <a:buFontTx/>
              <a:buNone/>
              <a:tabLst/>
              <a:defRPr/>
            </a:pPr>
            <a:r>
              <a:rPr kumimoji="1" lang="en-US" sz="2100" b="0" i="0" u="none" strike="noStrike" kern="1200" cap="none" spc="0" normalizeH="0" baseline="0" noProof="0" dirty="0">
                <a:ln>
                  <a:noFill/>
                </a:ln>
                <a:solidFill>
                  <a:prstClr val="black"/>
                </a:solidFill>
                <a:effectLst/>
                <a:uLnTx/>
                <a:uFillTx/>
                <a:latin typeface="Calisto MT" charset="0"/>
                <a:ea typeface="Calisto MT" charset="0"/>
                <a:cs typeface="Calisto MT" charset="0"/>
              </a:rPr>
              <a:t> 0	</a:t>
            </a:r>
            <a:r>
              <a:rPr kumimoji="1" lang="en-US" sz="2100" b="0" i="0" u="none" strike="noStrike" kern="1200" cap="none" spc="0" normalizeH="0" baseline="0" noProof="0" dirty="0">
                <a:ln>
                  <a:noFill/>
                </a:ln>
                <a:solidFill>
                  <a:srgbClr val="C00000"/>
                </a:solidFill>
                <a:effectLst/>
                <a:uLnTx/>
                <a:uFillTx/>
                <a:latin typeface="Calisto MT" charset="0"/>
                <a:ea typeface="Calisto MT" charset="0"/>
                <a:cs typeface="Calisto MT" charset="0"/>
              </a:rPr>
              <a:t>Elicit:</a:t>
            </a:r>
            <a:r>
              <a:rPr kumimoji="1" lang="en-US" sz="2100" b="0" i="0" u="none" strike="noStrike" kern="1200" cap="none" spc="0" normalizeH="0" baseline="0" noProof="0" dirty="0">
                <a:ln>
                  <a:noFill/>
                </a:ln>
                <a:solidFill>
                  <a:prstClr val="black"/>
                </a:solidFill>
                <a:effectLst/>
                <a:uLnTx/>
                <a:uFillTx/>
                <a:latin typeface="Calisto MT" charset="0"/>
                <a:ea typeface="Calisto MT" charset="0"/>
                <a:cs typeface="Calisto MT" charset="0"/>
              </a:rPr>
              <a:t> Invite/allow students to share their mathematical thinking</a:t>
            </a:r>
          </a:p>
          <a:p>
            <a:pPr marL="346094" marR="0" lvl="0" indent="-346094" algn="l" defTabSz="457200" rtl="0" eaLnBrk="1" fontAlgn="t" latinLnBrk="0" hangingPunct="1">
              <a:lnSpc>
                <a:spcPct val="100000"/>
              </a:lnSpc>
              <a:spcBef>
                <a:spcPts val="0"/>
              </a:spcBef>
              <a:spcAft>
                <a:spcPts val="0"/>
              </a:spcAft>
              <a:buClrTx/>
              <a:buSzTx/>
              <a:buFontTx/>
              <a:buNone/>
              <a:tabLst/>
              <a:defRPr/>
            </a:pPr>
            <a:r>
              <a:rPr kumimoji="1" lang="en-US" sz="2100" b="0" i="0" u="none" strike="noStrike" kern="1200" cap="none" spc="0" normalizeH="0" baseline="0" noProof="0" dirty="0">
                <a:ln>
                  <a:noFill/>
                </a:ln>
                <a:solidFill>
                  <a:prstClr val="black"/>
                </a:solidFill>
                <a:effectLst/>
                <a:uLnTx/>
                <a:uFillTx/>
                <a:latin typeface="Calisto MT" charset="0"/>
                <a:ea typeface="Calisto MT" charset="0"/>
                <a:cs typeface="Calisto MT" charset="0"/>
              </a:rPr>
              <a:t>.5	</a:t>
            </a:r>
            <a:r>
              <a:rPr kumimoji="1" lang="en-US" sz="2100" b="0" i="0" u="none" strike="noStrike" kern="1200" cap="none" spc="0" normalizeH="0" baseline="0" noProof="0" dirty="0">
                <a:ln>
                  <a:noFill/>
                </a:ln>
                <a:solidFill>
                  <a:srgbClr val="C00000"/>
                </a:solidFill>
                <a:effectLst/>
                <a:uLnTx/>
                <a:uFillTx/>
                <a:latin typeface="Calisto MT" charset="0"/>
                <a:ea typeface="Calisto MT" charset="0"/>
                <a:cs typeface="Calisto MT" charset="0"/>
              </a:rPr>
              <a:t>Recognize:</a:t>
            </a:r>
            <a:r>
              <a:rPr kumimoji="1" lang="en-US" sz="2100" b="0" i="0" u="none" strike="noStrike" kern="1200" cap="none" spc="0" normalizeH="0" baseline="0" noProof="0" dirty="0">
                <a:ln>
                  <a:noFill/>
                </a:ln>
                <a:solidFill>
                  <a:prstClr val="black"/>
                </a:solidFill>
                <a:effectLst/>
                <a:uLnTx/>
                <a:uFillTx/>
                <a:latin typeface="Calisto MT" charset="0"/>
                <a:ea typeface="Calisto MT" charset="0"/>
                <a:cs typeface="Calisto MT" charset="0"/>
              </a:rPr>
              <a:t> (Recognize a MOST)</a:t>
            </a:r>
          </a:p>
          <a:p>
            <a:pPr marL="346094" marR="0" lvl="0" indent="-346094" algn="l" defTabSz="457200" rtl="0" eaLnBrk="1" fontAlgn="t" latinLnBrk="0" hangingPunct="1">
              <a:lnSpc>
                <a:spcPct val="100000"/>
              </a:lnSpc>
              <a:spcBef>
                <a:spcPts val="0"/>
              </a:spcBef>
              <a:spcAft>
                <a:spcPts val="0"/>
              </a:spcAft>
              <a:buClrTx/>
              <a:buSzTx/>
              <a:buFontTx/>
              <a:buNone/>
              <a:tabLst/>
              <a:defRPr/>
            </a:pPr>
            <a:r>
              <a:rPr kumimoji="1" lang="en-US" sz="2100" b="0" i="0" u="none" strike="noStrike" kern="1200" cap="none" spc="0" normalizeH="0" baseline="0" noProof="0" dirty="0">
                <a:ln>
                  <a:noFill/>
                </a:ln>
                <a:solidFill>
                  <a:prstClr val="black"/>
                </a:solidFill>
                <a:effectLst/>
                <a:uLnTx/>
                <a:uFillTx/>
                <a:latin typeface="Calisto MT" charset="0"/>
                <a:ea typeface="Calisto MT" charset="0"/>
                <a:cs typeface="Calisto MT" charset="0"/>
              </a:rPr>
              <a:t> 1	</a:t>
            </a:r>
            <a:r>
              <a:rPr kumimoji="1" lang="en-US" sz="2100" b="0" i="0" u="none" strike="noStrike" kern="1200" cap="none" spc="0" normalizeH="0" baseline="0" noProof="0" dirty="0">
                <a:ln>
                  <a:noFill/>
                </a:ln>
                <a:solidFill>
                  <a:srgbClr val="C00000"/>
                </a:solidFill>
                <a:effectLst/>
                <a:uLnTx/>
                <a:uFillTx/>
                <a:latin typeface="Calisto MT" charset="0"/>
                <a:ea typeface="Calisto MT" charset="0"/>
                <a:cs typeface="Calisto MT" charset="0"/>
              </a:rPr>
              <a:t>Make Precise:</a:t>
            </a:r>
            <a:r>
              <a:rPr kumimoji="1" lang="en-US" sz="2100" b="0" i="0" u="none" strike="noStrike" kern="1200" cap="none" spc="0" normalizeH="0" baseline="0" noProof="0" dirty="0">
                <a:ln>
                  <a:noFill/>
                </a:ln>
                <a:solidFill>
                  <a:prstClr val="black"/>
                </a:solidFill>
                <a:effectLst/>
                <a:uLnTx/>
                <a:uFillTx/>
                <a:latin typeface="Calisto MT" charset="0"/>
                <a:ea typeface="Calisto MT" charset="0"/>
                <a:cs typeface="Calisto MT" charset="0"/>
              </a:rPr>
              <a:t> </a:t>
            </a:r>
            <a:r>
              <a:rPr kumimoji="1" lang="en-US" sz="2100" b="0" i="0" u="none" strike="noStrike" kern="1200" cap="none" spc="0" normalizeH="0" baseline="0" noProof="0" dirty="0">
                <a:ln>
                  <a:noFill/>
                </a:ln>
                <a:effectLst/>
                <a:uLnTx/>
                <a:uFillTx/>
                <a:latin typeface="Calisto MT" charset="0"/>
                <a:ea typeface="Calisto MT" charset="0"/>
                <a:cs typeface="Calisto MT" charset="0"/>
              </a:rPr>
              <a:t>Make the object </a:t>
            </a:r>
            <a:r>
              <a:rPr kumimoji="0" lang="en-US" sz="2100" b="0" i="0" u="none" strike="noStrike" kern="1200" cap="none" spc="0" normalizeH="0" baseline="0" noProof="0" dirty="0">
                <a:ln>
                  <a:noFill/>
                </a:ln>
                <a:effectLst/>
                <a:uLnTx/>
                <a:uFillTx/>
                <a:latin typeface="Calisto MT" charset="0"/>
                <a:ea typeface="Calisto MT" charset="0"/>
                <a:cs typeface="Calisto MT" charset="0"/>
              </a:rPr>
              <a:t>to be considered </a:t>
            </a:r>
            <a:r>
              <a:rPr kumimoji="1" lang="en-US" sz="2100" b="0" i="0" u="none" strike="noStrike" kern="1200" cap="none" spc="0" normalizeH="0" baseline="0" noProof="0" dirty="0">
                <a:ln>
                  <a:noFill/>
                </a:ln>
                <a:effectLst/>
                <a:uLnTx/>
                <a:uFillTx/>
                <a:latin typeface="Calisto MT" charset="0"/>
                <a:ea typeface="Calisto MT" charset="0"/>
                <a:cs typeface="Calisto MT" charset="0"/>
              </a:rPr>
              <a:t>clear</a:t>
            </a:r>
          </a:p>
          <a:p>
            <a:pPr marL="346094" marR="0" lvl="0" indent="-346094" algn="l" defTabSz="457200" rtl="0" eaLnBrk="1" fontAlgn="t" latinLnBrk="0" hangingPunct="1">
              <a:lnSpc>
                <a:spcPct val="100000"/>
              </a:lnSpc>
              <a:spcBef>
                <a:spcPts val="0"/>
              </a:spcBef>
              <a:spcAft>
                <a:spcPts val="0"/>
              </a:spcAft>
              <a:buClrTx/>
              <a:buSzTx/>
              <a:buFontTx/>
              <a:buNone/>
              <a:tabLst/>
              <a:defRPr/>
            </a:pPr>
            <a:r>
              <a:rPr kumimoji="1" lang="en-US" sz="2100" b="0" i="0" u="none" strike="noStrike" kern="1200" cap="none" spc="0" normalizeH="0" baseline="0" noProof="0" dirty="0">
                <a:ln>
                  <a:noFill/>
                </a:ln>
                <a:solidFill>
                  <a:prstClr val="black"/>
                </a:solidFill>
                <a:effectLst/>
                <a:uLnTx/>
                <a:uFillTx/>
                <a:latin typeface="Calisto MT" charset="0"/>
                <a:ea typeface="Calisto MT" charset="0"/>
                <a:cs typeface="Calisto MT" charset="0"/>
              </a:rPr>
              <a:t> 2	</a:t>
            </a:r>
            <a:r>
              <a:rPr kumimoji="1" lang="en-US" sz="2100" b="0" i="0" u="none" strike="noStrike" kern="1200" cap="none" spc="0" normalizeH="0" baseline="0" noProof="0" dirty="0">
                <a:ln>
                  <a:noFill/>
                </a:ln>
                <a:solidFill>
                  <a:srgbClr val="C00000"/>
                </a:solidFill>
                <a:effectLst/>
                <a:uLnTx/>
                <a:uFillTx/>
                <a:latin typeface="Calisto MT" charset="0"/>
                <a:ea typeface="Calisto MT" charset="0"/>
                <a:cs typeface="Calisto MT" charset="0"/>
              </a:rPr>
              <a:t>Grapple Toss:</a:t>
            </a:r>
            <a:r>
              <a:rPr kumimoji="1" lang="en-US" sz="2100" b="0" i="0" u="none" strike="noStrike" kern="1200" cap="none" spc="0" normalizeH="0" baseline="0" noProof="0" dirty="0">
                <a:ln>
                  <a:noFill/>
                </a:ln>
                <a:solidFill>
                  <a:prstClr val="black"/>
                </a:solidFill>
                <a:effectLst/>
                <a:uLnTx/>
                <a:uFillTx/>
                <a:latin typeface="Calisto MT" charset="0"/>
                <a:ea typeface="Calisto MT" charset="0"/>
                <a:cs typeface="Calisto MT" charset="0"/>
              </a:rPr>
              <a:t> </a:t>
            </a:r>
            <a:r>
              <a:rPr kumimoji="0" lang="en-US" sz="2100" b="0" i="0" u="none" strike="noStrike" kern="1200" cap="none" spc="0" normalizeH="0" baseline="0" noProof="0" dirty="0">
                <a:ln>
                  <a:noFill/>
                </a:ln>
                <a:solidFill>
                  <a:prstClr val="black"/>
                </a:solidFill>
                <a:effectLst/>
                <a:uLnTx/>
                <a:uFillTx/>
                <a:latin typeface="Calisto MT" charset="0"/>
                <a:ea typeface="Calisto MT" charset="0"/>
                <a:cs typeface="Calisto MT" charset="0"/>
              </a:rPr>
              <a:t>Turn the object of consideration over to the students with parameters that put them in a sense-making situation</a:t>
            </a:r>
            <a:endParaRPr kumimoji="1" lang="en-US" sz="2100" b="0" i="0" u="none" strike="noStrike" kern="1200" cap="none" spc="0" normalizeH="0" baseline="0" noProof="0" dirty="0">
              <a:ln>
                <a:noFill/>
              </a:ln>
              <a:solidFill>
                <a:srgbClr val="0070C0"/>
              </a:solidFill>
              <a:effectLst/>
              <a:uLnTx/>
              <a:uFillTx/>
              <a:latin typeface="Calisto MT" charset="0"/>
              <a:ea typeface="Calisto MT" charset="0"/>
              <a:cs typeface="Calisto MT" charset="0"/>
            </a:endParaRPr>
          </a:p>
          <a:p>
            <a:pPr marL="346094" marR="0" lvl="0" indent="-346094" algn="l" defTabSz="457200" rtl="0" eaLnBrk="1" fontAlgn="t" latinLnBrk="0" hangingPunct="1">
              <a:lnSpc>
                <a:spcPct val="100000"/>
              </a:lnSpc>
              <a:spcBef>
                <a:spcPts val="0"/>
              </a:spcBef>
              <a:spcAft>
                <a:spcPts val="0"/>
              </a:spcAft>
              <a:buClrTx/>
              <a:buSzTx/>
              <a:buFontTx/>
              <a:buNone/>
              <a:tabLst/>
              <a:defRPr/>
            </a:pPr>
            <a:r>
              <a:rPr kumimoji="1" lang="en-US" sz="2100" b="0" i="0" u="none" strike="noStrike" kern="1200" cap="none" spc="0" normalizeH="0" baseline="0" noProof="0" dirty="0">
                <a:ln>
                  <a:noFill/>
                </a:ln>
                <a:solidFill>
                  <a:prstClr val="black"/>
                </a:solidFill>
                <a:effectLst/>
                <a:uLnTx/>
                <a:uFillTx/>
                <a:latin typeface="Calisto MT" charset="0"/>
                <a:ea typeface="Calisto MT" charset="0"/>
                <a:cs typeface="Calisto MT" charset="0"/>
              </a:rPr>
              <a:t> 3	</a:t>
            </a:r>
            <a:r>
              <a:rPr kumimoji="1" lang="en-US" sz="2100" b="0" i="0" u="none" strike="noStrike" kern="1200" cap="none" spc="0" normalizeH="0" baseline="0" noProof="0" dirty="0">
                <a:ln>
                  <a:noFill/>
                </a:ln>
                <a:solidFill>
                  <a:srgbClr val="C00000"/>
                </a:solidFill>
                <a:effectLst/>
                <a:uLnTx/>
                <a:uFillTx/>
                <a:latin typeface="Calisto MT" charset="0"/>
                <a:ea typeface="Calisto MT" charset="0"/>
                <a:cs typeface="Calisto MT" charset="0"/>
              </a:rPr>
              <a:t>Orchestrate:</a:t>
            </a:r>
            <a:r>
              <a:rPr kumimoji="1" lang="en-US" sz="2100" b="0" i="0" u="none" strike="noStrike" kern="1200" cap="none" spc="0" normalizeH="0" baseline="0" noProof="0" dirty="0">
                <a:ln>
                  <a:noFill/>
                </a:ln>
                <a:solidFill>
                  <a:prstClr val="black"/>
                </a:solidFill>
                <a:effectLst/>
                <a:uLnTx/>
                <a:uFillTx/>
                <a:latin typeface="Calisto MT" charset="0"/>
                <a:ea typeface="Calisto MT" charset="0"/>
                <a:cs typeface="Calisto MT" charset="0"/>
              </a:rPr>
              <a:t> </a:t>
            </a:r>
            <a:r>
              <a:rPr kumimoji="1" lang="en-US" sz="2100" b="0" i="0" u="none" strike="noStrike" kern="1200" cap="none" spc="0" normalizeH="0" baseline="0" noProof="0" dirty="0">
                <a:ln>
                  <a:noFill/>
                </a:ln>
                <a:effectLst/>
                <a:uLnTx/>
                <a:uFillTx/>
                <a:latin typeface="Calisto MT" charset="0"/>
                <a:ea typeface="Calisto MT" charset="0"/>
                <a:cs typeface="Calisto MT" charset="0"/>
              </a:rPr>
              <a:t>Engage the class in collaborative sense making of the object of consideration that includes a whole-class discussion of that object</a:t>
            </a:r>
          </a:p>
          <a:p>
            <a:pPr marL="346094" marR="0" lvl="0" indent="-346094" algn="l" defTabSz="457200" rtl="0" eaLnBrk="1" fontAlgn="t" latinLnBrk="0" hangingPunct="1">
              <a:lnSpc>
                <a:spcPct val="100000"/>
              </a:lnSpc>
              <a:spcBef>
                <a:spcPts val="0"/>
              </a:spcBef>
              <a:spcAft>
                <a:spcPts val="0"/>
              </a:spcAft>
              <a:buClrTx/>
              <a:buSzTx/>
              <a:buFontTx/>
              <a:buNone/>
              <a:tabLst/>
              <a:defRPr/>
            </a:pPr>
            <a:r>
              <a:rPr kumimoji="1" lang="en-US" sz="2100" b="0" i="0" u="none" strike="noStrike" kern="1200" cap="none" spc="0" normalizeH="0" baseline="0" noProof="0" dirty="0">
                <a:ln>
                  <a:noFill/>
                </a:ln>
                <a:solidFill>
                  <a:prstClr val="black"/>
                </a:solidFill>
                <a:effectLst/>
                <a:uLnTx/>
                <a:uFillTx/>
                <a:latin typeface="Calisto MT" charset="0"/>
                <a:ea typeface="Calisto MT" charset="0"/>
                <a:cs typeface="Calisto MT" charset="0"/>
              </a:rPr>
              <a:t> 4	</a:t>
            </a:r>
            <a:r>
              <a:rPr kumimoji="1" lang="en-US" sz="2100" b="0" i="0" u="none" strike="noStrike" kern="1200" cap="none" spc="0" normalizeH="0" baseline="0" noProof="0" dirty="0">
                <a:ln>
                  <a:noFill/>
                </a:ln>
                <a:solidFill>
                  <a:srgbClr val="C00000"/>
                </a:solidFill>
                <a:effectLst/>
                <a:uLnTx/>
                <a:uFillTx/>
                <a:latin typeface="Calisto MT" charset="0"/>
                <a:ea typeface="Calisto MT" charset="0"/>
                <a:cs typeface="Calisto MT" charset="0"/>
              </a:rPr>
              <a:t>Make Explicit: </a:t>
            </a:r>
            <a:r>
              <a:rPr kumimoji="1" lang="en-US" sz="2100" b="0" i="0" u="none" strike="noStrike" kern="1200" cap="none" spc="0" normalizeH="0" baseline="0" noProof="0" dirty="0">
                <a:ln>
                  <a:noFill/>
                </a:ln>
                <a:effectLst/>
                <a:uLnTx/>
                <a:uFillTx/>
                <a:latin typeface="Calisto MT" charset="0"/>
                <a:ea typeface="Calisto MT" charset="0"/>
                <a:cs typeface="Calisto MT" charset="0"/>
              </a:rPr>
              <a:t>Facilitate the extraction and articulation of the mathematical point of the object that was considered</a:t>
            </a:r>
          </a:p>
        </p:txBody>
      </p:sp>
    </p:spTree>
    <p:extLst>
      <p:ext uri="{BB962C8B-B14F-4D97-AF65-F5344CB8AC3E}">
        <p14:creationId xmlns:p14="http://schemas.microsoft.com/office/powerpoint/2010/main" val="115184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900" y="1593354"/>
            <a:ext cx="8617351" cy="4894073"/>
          </a:xfrm>
        </p:spPr>
        <p:txBody>
          <a:bodyPr>
            <a:normAutofit/>
          </a:bodyPr>
          <a:lstStyle/>
          <a:p>
            <a:r>
              <a:rPr lang="en-US" sz="2400" dirty="0">
                <a:latin typeface="Calisto MT" charset="0"/>
                <a:ea typeface="Calisto MT" charset="0"/>
                <a:cs typeface="Calisto MT" charset="0"/>
              </a:rPr>
              <a:t>Create instantiations of building and then unpack them</a:t>
            </a:r>
          </a:p>
          <a:p>
            <a:pPr lvl="1"/>
            <a:r>
              <a:rPr lang="en-US" sz="2000" dirty="0">
                <a:latin typeface="Calisto MT" charset="0"/>
                <a:ea typeface="Calisto MT" charset="0"/>
                <a:cs typeface="Calisto MT" charset="0"/>
              </a:rPr>
              <a:t>Create</a:t>
            </a:r>
          </a:p>
          <a:p>
            <a:pPr lvl="2"/>
            <a:r>
              <a:rPr lang="en-US" sz="1600" dirty="0">
                <a:latin typeface="Calisto MT" charset="0"/>
                <a:ea typeface="Calisto MT" charset="0"/>
                <a:cs typeface="Calisto MT" charset="0"/>
              </a:rPr>
              <a:t>13 Teacher-Researchers (from around the country)</a:t>
            </a:r>
          </a:p>
          <a:p>
            <a:pPr lvl="2"/>
            <a:r>
              <a:rPr lang="en-US" sz="1600" dirty="0">
                <a:latin typeface="Calisto MT" charset="0"/>
                <a:ea typeface="Calisto MT" charset="0"/>
                <a:cs typeface="Calisto MT" charset="0"/>
              </a:rPr>
              <a:t>Surfaced predictable MOSTs</a:t>
            </a:r>
          </a:p>
          <a:p>
            <a:pPr lvl="2"/>
            <a:r>
              <a:rPr lang="en-US" sz="1600" dirty="0">
                <a:latin typeface="Calisto MT" charset="0"/>
                <a:ea typeface="Calisto MT" charset="0"/>
                <a:cs typeface="Calisto MT" charset="0"/>
              </a:rPr>
              <a:t>Tried to build on them</a:t>
            </a:r>
          </a:p>
          <a:p>
            <a:pPr lvl="2"/>
            <a:r>
              <a:rPr lang="en-US" sz="1600" dirty="0">
                <a:latin typeface="Calisto MT" charset="0"/>
                <a:ea typeface="Calisto MT" charset="0"/>
                <a:cs typeface="Calisto MT" charset="0"/>
              </a:rPr>
              <a:t>Video recorded the attempts</a:t>
            </a:r>
          </a:p>
          <a:p>
            <a:pPr lvl="2"/>
            <a:r>
              <a:rPr lang="en-US" sz="1600" dirty="0">
                <a:latin typeface="Calisto MT" charset="0"/>
                <a:ea typeface="Calisto MT" charset="0"/>
                <a:cs typeface="Calisto MT" charset="0"/>
              </a:rPr>
              <a:t>Reflected on the attempts</a:t>
            </a:r>
          </a:p>
          <a:p>
            <a:pPr lvl="1"/>
            <a:r>
              <a:rPr lang="en-US" sz="2000" dirty="0">
                <a:latin typeface="Calisto MT" charset="0"/>
                <a:ea typeface="Calisto MT" charset="0"/>
                <a:cs typeface="Calisto MT" charset="0"/>
              </a:rPr>
              <a:t>Unpack</a:t>
            </a:r>
          </a:p>
          <a:p>
            <a:pPr lvl="2"/>
            <a:r>
              <a:rPr lang="en-US" sz="1600" dirty="0">
                <a:latin typeface="Calisto MT" charset="0"/>
                <a:ea typeface="Calisto MT" charset="0"/>
                <a:cs typeface="Calisto MT" charset="0"/>
              </a:rPr>
              <a:t>What are the teachers doing that seems related to a given </a:t>
            </a:r>
            <a:r>
              <a:rPr lang="en-US" sz="1600" dirty="0" err="1">
                <a:latin typeface="Calisto MT" charset="0"/>
                <a:ea typeface="Calisto MT" charset="0"/>
                <a:cs typeface="Calisto MT" charset="0"/>
              </a:rPr>
              <a:t>subpractice</a:t>
            </a:r>
            <a:r>
              <a:rPr lang="en-US" sz="1600" dirty="0">
                <a:latin typeface="Calisto MT" charset="0"/>
                <a:ea typeface="Calisto MT" charset="0"/>
                <a:cs typeface="Calisto MT" charset="0"/>
              </a:rPr>
              <a:t>?</a:t>
            </a:r>
          </a:p>
          <a:p>
            <a:pPr lvl="2"/>
            <a:r>
              <a:rPr lang="en-US" sz="1600" dirty="0">
                <a:latin typeface="Calisto MT" charset="0"/>
                <a:ea typeface="Calisto MT" charset="0"/>
                <a:cs typeface="Calisto MT" charset="0"/>
              </a:rPr>
              <a:t>Which actions seem particularly productive or potentially unproductive?</a:t>
            </a:r>
          </a:p>
          <a:p>
            <a:pPr lvl="2"/>
            <a:r>
              <a:rPr lang="en-US" sz="1600" dirty="0">
                <a:latin typeface="Calisto MT" charset="0"/>
                <a:ea typeface="Calisto MT" charset="0"/>
                <a:cs typeface="Calisto MT" charset="0"/>
              </a:rPr>
              <a:t>When unproductive, what could have been done differently?</a:t>
            </a:r>
          </a:p>
          <a:p>
            <a:pPr marL="0" indent="0">
              <a:buNone/>
            </a:pPr>
            <a:endParaRPr lang="en-US" sz="2400" dirty="0">
              <a:latin typeface="Calisto MT" charset="0"/>
              <a:ea typeface="Calisto MT" charset="0"/>
              <a:cs typeface="Calisto MT" charset="0"/>
            </a:endParaRPr>
          </a:p>
        </p:txBody>
      </p:sp>
      <p:sp>
        <p:nvSpPr>
          <p:cNvPr id="4" name="Title 5"/>
          <p:cNvSpPr txBox="1">
            <a:spLocks/>
          </p:cNvSpPr>
          <p:nvPr/>
        </p:nvSpPr>
        <p:spPr>
          <a:xfrm>
            <a:off x="0" y="1"/>
            <a:ext cx="7036904" cy="1219200"/>
          </a:xfrm>
          <a:prstGeom prst="rect">
            <a:avLst/>
          </a:prstGeom>
        </p:spPr>
        <p:txBody>
          <a:bodyPr vert="horz" lIns="91440" tIns="45720" rIns="91440" bIns="45720" rtlCol="0" anchor="ctr">
            <a:noAutofit/>
          </a:bodyPr>
          <a:lstStyle>
            <a:lvl1pPr algn="l" defTabSz="457200" rtl="0" eaLnBrk="1" latinLnBrk="0" hangingPunct="1">
              <a:spcBef>
                <a:spcPct val="0"/>
              </a:spcBef>
              <a:buNone/>
              <a:defRPr kumimoji="1" sz="4400" kern="1200">
                <a:solidFill>
                  <a:schemeClr val="tx1"/>
                </a:solidFill>
                <a:latin typeface="Calisto MT"/>
                <a:ea typeface="+mj-ea"/>
                <a:cs typeface="Calisto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sz="3600" b="0" i="0" u="none" strike="noStrike" kern="1200" cap="none" spc="0" normalizeH="0" baseline="0" noProof="0" dirty="0">
                <a:ln>
                  <a:noFill/>
                </a:ln>
                <a:solidFill>
                  <a:prstClr val="black"/>
                </a:solidFill>
                <a:effectLst/>
                <a:uLnTx/>
                <a:uFillTx/>
                <a:latin typeface="Calisto MT" charset="0"/>
                <a:ea typeface="Calisto MT" charset="0"/>
                <a:cs typeface="Calisto MT" charset="0"/>
              </a:rPr>
              <a:t>Studying Building (Methodology)</a:t>
            </a:r>
          </a:p>
        </p:txBody>
      </p:sp>
    </p:spTree>
    <p:extLst>
      <p:ext uri="{BB962C8B-B14F-4D97-AF65-F5344CB8AC3E}">
        <p14:creationId xmlns:p14="http://schemas.microsoft.com/office/powerpoint/2010/main" val="211601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753" y="96620"/>
            <a:ext cx="6628380" cy="1143000"/>
          </a:xfrm>
        </p:spPr>
        <p:txBody>
          <a:bodyPr>
            <a:normAutofit/>
          </a:bodyPr>
          <a:lstStyle/>
          <a:p>
            <a:r>
              <a:rPr lang="en-US" altLang="ja-JP" i="1" dirty="0"/>
              <a:t>Example</a:t>
            </a:r>
            <a:endParaRPr kumimoji="1" lang="ja-JP" altLang="en-US" dirty="0"/>
          </a:p>
        </p:txBody>
      </p:sp>
      <p:sp>
        <p:nvSpPr>
          <p:cNvPr id="3" name="TextBox 2"/>
          <p:cNvSpPr txBox="1"/>
          <p:nvPr/>
        </p:nvSpPr>
        <p:spPr>
          <a:xfrm>
            <a:off x="8379023" y="1371621"/>
            <a:ext cx="615553" cy="5347252"/>
          </a:xfrm>
          <a:prstGeom prst="rect">
            <a:avLst/>
          </a:prstGeom>
          <a:noFill/>
        </p:spPr>
        <p:txBody>
          <a:bodyPr vert="vert" wrap="square" rtlCol="0">
            <a:spAutoFit/>
          </a:bodyPr>
          <a:lstStyle/>
          <a:p>
            <a:r>
              <a:rPr lang="en-US" sz="1400" dirty="0"/>
              <a:t>Scenarios created with </a:t>
            </a:r>
            <a:r>
              <a:rPr lang="en-US" sz="1400" dirty="0" err="1"/>
              <a:t>LessonSketch</a:t>
            </a:r>
            <a:r>
              <a:rPr lang="en-US" sz="1400" dirty="0"/>
              <a:t> © The Regents of the University of Michigan (</a:t>
            </a:r>
            <a:r>
              <a:rPr lang="en-US" sz="1400" dirty="0" err="1"/>
              <a:t>lessonsketch.org</a:t>
            </a:r>
            <a:r>
              <a:rPr lang="en-US" sz="1400" dirty="0"/>
              <a:t>)</a:t>
            </a:r>
          </a:p>
        </p:txBody>
      </p:sp>
      <p:sp>
        <p:nvSpPr>
          <p:cNvPr id="6" name="Content Placeholder 5">
            <a:extLst>
              <a:ext uri="{FF2B5EF4-FFF2-40B4-BE49-F238E27FC236}">
                <a16:creationId xmlns:a16="http://schemas.microsoft.com/office/drawing/2014/main" id="{28401BE2-1E83-2E4E-8340-982F1A2E92C9}"/>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id="{1A14EED6-C2DC-9C46-AFE2-D22F6081F79B}"/>
              </a:ext>
            </a:extLst>
          </p:cNvPr>
          <p:cNvPicPr>
            <a:picLocks noChangeAspect="1"/>
          </p:cNvPicPr>
          <p:nvPr/>
        </p:nvPicPr>
        <p:blipFill>
          <a:blip r:embed="rId3"/>
          <a:stretch>
            <a:fillRect/>
          </a:stretch>
        </p:blipFill>
        <p:spPr>
          <a:xfrm>
            <a:off x="0" y="1239621"/>
            <a:ext cx="8349543" cy="5611252"/>
          </a:xfrm>
          <a:prstGeom prst="rect">
            <a:avLst/>
          </a:prstGeom>
        </p:spPr>
      </p:pic>
      <p:sp>
        <p:nvSpPr>
          <p:cNvPr id="13" name="Cloud 12">
            <a:extLst>
              <a:ext uri="{FF2B5EF4-FFF2-40B4-BE49-F238E27FC236}">
                <a16:creationId xmlns:a16="http://schemas.microsoft.com/office/drawing/2014/main" id="{62204245-7506-8F4B-8570-FF3CFECB45AB}"/>
              </a:ext>
            </a:extLst>
          </p:cNvPr>
          <p:cNvSpPr/>
          <p:nvPr/>
        </p:nvSpPr>
        <p:spPr>
          <a:xfrm>
            <a:off x="6685280" y="3863181"/>
            <a:ext cx="1727200" cy="1085288"/>
          </a:xfrm>
          <a:prstGeom prst="cloud">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Make Precise</a:t>
            </a:r>
          </a:p>
        </p:txBody>
      </p:sp>
      <p:sp>
        <p:nvSpPr>
          <p:cNvPr id="14" name="Cloud 13">
            <a:extLst>
              <a:ext uri="{FF2B5EF4-FFF2-40B4-BE49-F238E27FC236}">
                <a16:creationId xmlns:a16="http://schemas.microsoft.com/office/drawing/2014/main" id="{7F9B9594-2F3A-C643-9A0D-3265EBAE27E3}"/>
              </a:ext>
            </a:extLst>
          </p:cNvPr>
          <p:cNvSpPr/>
          <p:nvPr/>
        </p:nvSpPr>
        <p:spPr>
          <a:xfrm>
            <a:off x="4958080" y="400623"/>
            <a:ext cx="1727200" cy="1085288"/>
          </a:xfrm>
          <a:prstGeom prst="cloud">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Elicit</a:t>
            </a:r>
          </a:p>
        </p:txBody>
      </p:sp>
      <p:sp>
        <p:nvSpPr>
          <p:cNvPr id="15" name="Cloud 14">
            <a:extLst>
              <a:ext uri="{FF2B5EF4-FFF2-40B4-BE49-F238E27FC236}">
                <a16:creationId xmlns:a16="http://schemas.microsoft.com/office/drawing/2014/main" id="{59A0959C-A7D6-8B4F-8218-8F33AD893B49}"/>
              </a:ext>
            </a:extLst>
          </p:cNvPr>
          <p:cNvSpPr/>
          <p:nvPr/>
        </p:nvSpPr>
        <p:spPr>
          <a:xfrm>
            <a:off x="794457" y="2959959"/>
            <a:ext cx="2101017" cy="1085288"/>
          </a:xfrm>
          <a:prstGeom prst="cloud">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Recognize MOST</a:t>
            </a:r>
          </a:p>
        </p:txBody>
      </p:sp>
      <p:sp>
        <p:nvSpPr>
          <p:cNvPr id="16" name="Cloud 15">
            <a:extLst>
              <a:ext uri="{FF2B5EF4-FFF2-40B4-BE49-F238E27FC236}">
                <a16:creationId xmlns:a16="http://schemas.microsoft.com/office/drawing/2014/main" id="{B35B2924-4FD6-AE43-A0C6-6EA970DC843C}"/>
              </a:ext>
            </a:extLst>
          </p:cNvPr>
          <p:cNvSpPr/>
          <p:nvPr/>
        </p:nvSpPr>
        <p:spPr>
          <a:xfrm>
            <a:off x="449753" y="5236084"/>
            <a:ext cx="7385553" cy="1525296"/>
          </a:xfrm>
          <a:prstGeom prst="cloud">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Mathematically Significant Idea</a:t>
            </a:r>
          </a:p>
          <a:p>
            <a:pPr algn="ctr"/>
            <a:r>
              <a:rPr lang="en-US" dirty="0">
                <a:solidFill>
                  <a:schemeClr val="tx1"/>
                </a:solidFill>
              </a:rPr>
              <a:t>All possible values within a domain must be considered to determine relative values of variable expressions.</a:t>
            </a:r>
          </a:p>
        </p:txBody>
      </p:sp>
      <p:pic>
        <p:nvPicPr>
          <p:cNvPr id="4" name="Picture 3">
            <a:extLst>
              <a:ext uri="{FF2B5EF4-FFF2-40B4-BE49-F238E27FC236}">
                <a16:creationId xmlns:a16="http://schemas.microsoft.com/office/drawing/2014/main" id="{56DCA752-5D92-B94F-BC97-CBA6F608F2DA}"/>
              </a:ext>
            </a:extLst>
          </p:cNvPr>
          <p:cNvPicPr>
            <a:picLocks noChangeAspect="1"/>
          </p:cNvPicPr>
          <p:nvPr/>
        </p:nvPicPr>
        <p:blipFill>
          <a:blip r:embed="rId4"/>
          <a:stretch>
            <a:fillRect/>
          </a:stretch>
        </p:blipFill>
        <p:spPr>
          <a:xfrm>
            <a:off x="3344843" y="2430457"/>
            <a:ext cx="838200" cy="520700"/>
          </a:xfrm>
          <a:prstGeom prst="rect">
            <a:avLst/>
          </a:prstGeom>
        </p:spPr>
      </p:pic>
      <p:sp>
        <p:nvSpPr>
          <p:cNvPr id="11" name="Content Placeholder 2">
            <a:extLst>
              <a:ext uri="{FF2B5EF4-FFF2-40B4-BE49-F238E27FC236}">
                <a16:creationId xmlns:a16="http://schemas.microsoft.com/office/drawing/2014/main" id="{660A243F-3C72-214B-A617-C783EE51D6B5}"/>
              </a:ext>
            </a:extLst>
          </p:cNvPr>
          <p:cNvSpPr txBox="1">
            <a:spLocks/>
          </p:cNvSpPr>
          <p:nvPr/>
        </p:nvSpPr>
        <p:spPr>
          <a:xfrm>
            <a:off x="0" y="1239620"/>
            <a:ext cx="2655860" cy="5599823"/>
          </a:xfrm>
          <a:prstGeom prst="rect">
            <a:avLst/>
          </a:prstGeom>
          <a:solidFill>
            <a:schemeClr val="accent2">
              <a:lumMod val="40000"/>
              <a:lumOff val="60000"/>
            </a:schemeClr>
          </a:solidFill>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kumimoji="1" sz="28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kumimoji="1" sz="24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kumimoji="1" sz="20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kumimoji="1" sz="18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kumimoji="1" sz="18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lgn="ctr">
              <a:buNone/>
            </a:pPr>
            <a:r>
              <a:rPr lang="en-US" b="1" dirty="0">
                <a:solidFill>
                  <a:srgbClr val="921712"/>
                </a:solidFill>
              </a:rPr>
              <a:t>Make Precise</a:t>
            </a:r>
          </a:p>
          <a:p>
            <a:r>
              <a:rPr lang="en-US" sz="2300" b="1" dirty="0">
                <a:solidFill>
                  <a:schemeClr val="tx2">
                    <a:lumMod val="60000"/>
                    <a:lumOff val="40000"/>
                  </a:schemeClr>
                </a:solidFill>
              </a:rPr>
              <a:t>Clarify</a:t>
            </a:r>
            <a:r>
              <a:rPr lang="en-US" sz="2300" dirty="0"/>
              <a:t> the instance of student thinking</a:t>
            </a:r>
          </a:p>
          <a:p>
            <a:pPr lvl="1"/>
            <a:r>
              <a:rPr lang="en-US" sz="1900" dirty="0"/>
              <a:t>Clarify for you but …</a:t>
            </a:r>
          </a:p>
          <a:p>
            <a:pPr lvl="1"/>
            <a:r>
              <a:rPr lang="en-US" sz="1900" dirty="0"/>
              <a:t>Clarify primarily for the students in the class - take the class along with you</a:t>
            </a:r>
          </a:p>
          <a:p>
            <a:r>
              <a:rPr lang="en-US" sz="2300" b="1" dirty="0">
                <a:solidFill>
                  <a:schemeClr val="tx2">
                    <a:lumMod val="60000"/>
                    <a:lumOff val="40000"/>
                  </a:schemeClr>
                </a:solidFill>
              </a:rPr>
              <a:t>Establish the object</a:t>
            </a:r>
            <a:r>
              <a:rPr lang="en-US" sz="2300" dirty="0"/>
              <a:t>: Establish the clarified instance of student thinking as the object the class members will discuss</a:t>
            </a:r>
          </a:p>
          <a:p>
            <a:pPr lvl="1"/>
            <a:r>
              <a:rPr lang="en-US" sz="1900" dirty="0"/>
              <a:t>Create a public record</a:t>
            </a:r>
          </a:p>
        </p:txBody>
      </p:sp>
    </p:spTree>
    <p:extLst>
      <p:ext uri="{BB962C8B-B14F-4D97-AF65-F5344CB8AC3E}">
        <p14:creationId xmlns:p14="http://schemas.microsoft.com/office/powerpoint/2010/main" val="318662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1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6"/>
                                        </p:tgtEl>
                                        <p:attrNameLst>
                                          <p:attrName>style.visibility</p:attrName>
                                        </p:attrNameLst>
                                      </p:cBhvr>
                                      <p:to>
                                        <p:strVal val="hidden"/>
                                      </p:to>
                                    </p:set>
                                  </p:childTnLst>
                                </p:cTn>
                              </p:par>
                              <p:par>
                                <p:cTn id="37" presetID="1" presetClass="entr" presetSubtype="0" fill="hold" grpId="1" nodeType="withEffect">
                                  <p:stCondLst>
                                    <p:cond delay="0"/>
                                  </p:stCondLst>
                                  <p:childTnLst>
                                    <p:set>
                                      <p:cBhvr>
                                        <p:cTn id="38" dur="1" fill="hold">
                                          <p:stCondLst>
                                            <p:cond delay="0"/>
                                          </p:stCondLst>
                                        </p:cTn>
                                        <p:tgtEl>
                                          <p:spTgt spid="11">
                                            <p:bg/>
                                          </p:spTgt>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1" nodeType="clickEffect">
                                  <p:stCondLst>
                                    <p:cond delay="0"/>
                                  </p:stCondLst>
                                  <p:childTnLst>
                                    <p:set>
                                      <p:cBhvr>
                                        <p:cTn id="4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 nodeType="clickEffect">
                                  <p:stCondLst>
                                    <p:cond delay="0"/>
                                  </p:stCondLst>
                                  <p:childTnLst>
                                    <p:set>
                                      <p:cBhvr>
                                        <p:cTn id="4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1" nodeType="clickEffect">
                                  <p:stCondLst>
                                    <p:cond delay="0"/>
                                  </p:stCondLst>
                                  <p:childTnLst>
                                    <p:set>
                                      <p:cBhvr>
                                        <p:cTn id="5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1" nodeType="clickEffect">
                                  <p:stCondLst>
                                    <p:cond delay="0"/>
                                  </p:stCondLst>
                                  <p:childTnLst>
                                    <p:set>
                                      <p:cBhvr>
                                        <p:cTn id="56"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1" nodeType="clickEffect">
                                  <p:stCondLst>
                                    <p:cond delay="0"/>
                                  </p:stCondLst>
                                  <p:childTnLst>
                                    <p:set>
                                      <p:cBhvr>
                                        <p:cTn id="60"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4" grpId="1" animBg="1"/>
      <p:bldP spid="15" grpId="0" animBg="1"/>
      <p:bldP spid="15" grpId="1" animBg="1"/>
      <p:bldP spid="16" grpId="0" animBg="1"/>
      <p:bldP spid="16" grpId="1" animBg="1"/>
      <p:bldP spid="11" grpId="0" animBg="1"/>
      <p:bldP spid="11" grpId="1" uiExpand="1" build="allAtOnce" animBg="1"/>
    </p:bldLst>
  </p:timing>
</p:sld>
</file>

<file path=ppt/theme/theme1.xml><?xml version="1.0" encoding="utf-8"?>
<a:theme xmlns:a="http://schemas.openxmlformats.org/drawingml/2006/main" name="MOS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Formal">
      <a:majorFont>
        <a:latin typeface="Garamond"/>
        <a:ea typeface=""/>
        <a:cs typeface=""/>
        <a:font script="Jpan" typeface="ヒラギノ明朝 Pro W3"/>
        <a:font script="Hans" typeface="宋体"/>
        <a:font script="Hant" typeface="新細明體"/>
      </a:majorFont>
      <a:minorFont>
        <a:latin typeface="Garamond"/>
        <a:ea typeface=""/>
        <a:cs typeface=""/>
        <a:font script="Jpan" typeface="ヒラギノ明朝 Pro W3"/>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Custom Design">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Formal">
      <a:majorFont>
        <a:latin typeface="Garamond"/>
        <a:ea typeface=""/>
        <a:cs typeface=""/>
        <a:font script="Jpan" typeface="ヒラギノ明朝 Pro W3"/>
        <a:font script="Hans" typeface="宋体"/>
        <a:font script="Hant" typeface="新細明體"/>
      </a:majorFont>
      <a:minorFont>
        <a:latin typeface="Garamond"/>
        <a:ea typeface=""/>
        <a:cs typeface=""/>
        <a:font script="Jpan" typeface="ヒラギノ明朝 Pro W3"/>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MOS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MOST theme.thmx</Template>
  <TotalTime>9420</TotalTime>
  <Words>1366</Words>
  <Application>Microsoft Macintosh PowerPoint</Application>
  <PresentationFormat>On-screen Show (4:3)</PresentationFormat>
  <Paragraphs>182</Paragraphs>
  <Slides>18</Slides>
  <Notes>13</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18</vt:i4>
      </vt:variant>
    </vt:vector>
  </HeadingPairs>
  <TitlesOfParts>
    <vt:vector size="33" baseType="lpstr">
      <vt:lpstr>Arial</vt:lpstr>
      <vt:lpstr>Calibri</vt:lpstr>
      <vt:lpstr>Calisto MT</vt:lpstr>
      <vt:lpstr>Century Gothic</vt:lpstr>
      <vt:lpstr>Garamond</vt:lpstr>
      <vt:lpstr>Helvetica</vt:lpstr>
      <vt:lpstr>Helvitica</vt:lpstr>
      <vt:lpstr>Trebuchet MS</vt:lpstr>
      <vt:lpstr>MOST theme</vt:lpstr>
      <vt:lpstr>1_Custom Design</vt:lpstr>
      <vt:lpstr>Custom Design</vt:lpstr>
      <vt:lpstr>2_Custom Design</vt:lpstr>
      <vt:lpstr>3_Custom Design</vt:lpstr>
      <vt:lpstr>5_Custom Design</vt:lpstr>
      <vt:lpstr>1_MOST theme</vt:lpstr>
      <vt:lpstr>Understanding and Developing Skills Needed to Build on Student Mathematical Thinking</vt:lpstr>
      <vt:lpstr>PowerPoint Presentation</vt:lpstr>
      <vt:lpstr>PowerPoint Presentation</vt:lpstr>
      <vt:lpstr>PowerPoint Presentation</vt:lpstr>
      <vt:lpstr>PowerPoint Presentation</vt:lpstr>
      <vt:lpstr>MOSTs are opportunities…</vt:lpstr>
      <vt:lpstr>PowerPoint Presentation</vt:lpstr>
      <vt:lpstr>PowerPoint Presentation</vt:lpstr>
      <vt:lpstr>Example</vt:lpstr>
      <vt:lpstr>Example</vt:lpstr>
      <vt:lpstr>Example</vt:lpstr>
      <vt:lpstr>Example</vt:lpstr>
      <vt:lpstr>Example</vt:lpstr>
      <vt:lpstr>Example</vt:lpstr>
      <vt:lpstr>Example</vt:lpstr>
      <vt:lpstr>PowerPoint Presentation</vt:lpstr>
      <vt:lpstr>Discussion</vt:lpstr>
      <vt:lpstr>Contact Information</vt:lpstr>
    </vt:vector>
  </TitlesOfParts>
  <Company>BYU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Blake Peterson</dc:creator>
  <cp:lastModifiedBy>Keith Leatham</cp:lastModifiedBy>
  <cp:revision>207</cp:revision>
  <cp:lastPrinted>2020-01-30T22:17:04Z</cp:lastPrinted>
  <dcterms:created xsi:type="dcterms:W3CDTF">2014-02-07T03:19:59Z</dcterms:created>
  <dcterms:modified xsi:type="dcterms:W3CDTF">2020-02-08T05:32:02Z</dcterms:modified>
</cp:coreProperties>
</file>